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2"/>
  </p:notesMasterIdLst>
  <p:sldIdLst>
    <p:sldId id="256" r:id="rId2"/>
    <p:sldId id="263" r:id="rId3"/>
    <p:sldId id="272" r:id="rId4"/>
    <p:sldId id="267" r:id="rId5"/>
    <p:sldId id="266" r:id="rId6"/>
    <p:sldId id="265" r:id="rId7"/>
    <p:sldId id="259" r:id="rId8"/>
    <p:sldId id="257" r:id="rId9"/>
    <p:sldId id="269" r:id="rId10"/>
    <p:sldId id="270" r:id="rId11"/>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3300"/>
    <a:srgbClr val="FF9933"/>
    <a:srgbClr val="006600"/>
    <a:srgbClr val="0025E0"/>
    <a:srgbClr val="00682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3545" autoAdjust="0"/>
  </p:normalViewPr>
  <p:slideViewPr>
    <p:cSldViewPr>
      <p:cViewPr varScale="1">
        <p:scale>
          <a:sx n="66" d="100"/>
          <a:sy n="66" d="100"/>
        </p:scale>
        <p:origin x="-67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82115F-AF9B-494F-AB79-2851402FCCB2}" type="doc">
      <dgm:prSet loTypeId="urn:microsoft.com/office/officeart/2005/8/layout/pList2#1" loCatId="list" qsTypeId="urn:microsoft.com/office/officeart/2005/8/quickstyle/simple1" qsCatId="simple" csTypeId="urn:microsoft.com/office/officeart/2005/8/colors/colorful2" csCatId="colorful" phldr="1"/>
      <dgm:spPr/>
      <dgm:t>
        <a:bodyPr/>
        <a:lstStyle/>
        <a:p>
          <a:endParaRPr lang="en-US"/>
        </a:p>
      </dgm:t>
    </dgm:pt>
    <dgm:pt modelId="{C1292674-8458-4B37-AF52-1E03C827EB9B}">
      <dgm:prSet/>
      <dgm:spPr/>
      <dgm:t>
        <a:bodyPr/>
        <a:lstStyle/>
        <a:p>
          <a:pPr rtl="0"/>
          <a:r>
            <a:rPr lang="en-US" dirty="0" smtClean="0">
              <a:latin typeface="Calibri" panose="020F0502020204030204" pitchFamily="34" charset="0"/>
            </a:rPr>
            <a:t>Accounts for nearly </a:t>
          </a:r>
          <a:r>
            <a:rPr lang="en-US" b="1" dirty="0" smtClean="0">
              <a:latin typeface="Calibri" panose="020F0502020204030204" pitchFamily="34" charset="0"/>
            </a:rPr>
            <a:t>11% of total regional employment</a:t>
          </a:r>
          <a:endParaRPr lang="en-US" b="1" dirty="0">
            <a:latin typeface="Calibri" panose="020F0502020204030204" pitchFamily="34" charset="0"/>
          </a:endParaRPr>
        </a:p>
      </dgm:t>
    </dgm:pt>
    <dgm:pt modelId="{214E1FBE-3A63-478C-BF92-B7E852F21BA1}" type="parTrans" cxnId="{2655BBB0-F3A7-49F3-B3FD-B4EC34011D99}">
      <dgm:prSet/>
      <dgm:spPr/>
      <dgm:t>
        <a:bodyPr/>
        <a:lstStyle/>
        <a:p>
          <a:endParaRPr lang="en-US"/>
        </a:p>
      </dgm:t>
    </dgm:pt>
    <dgm:pt modelId="{7F869AF4-BA9E-44B8-BE4E-7469040B777F}" type="sibTrans" cxnId="{2655BBB0-F3A7-49F3-B3FD-B4EC34011D99}">
      <dgm:prSet/>
      <dgm:spPr/>
      <dgm:t>
        <a:bodyPr/>
        <a:lstStyle/>
        <a:p>
          <a:endParaRPr lang="en-US"/>
        </a:p>
      </dgm:t>
    </dgm:pt>
    <dgm:pt modelId="{99E81DB7-16F2-46AA-81AB-54B77F52E974}">
      <dgm:prSet/>
      <dgm:spPr>
        <a:solidFill>
          <a:srgbClr val="0025E0"/>
        </a:solidFill>
      </dgm:spPr>
      <dgm:t>
        <a:bodyPr/>
        <a:lstStyle/>
        <a:p>
          <a:pPr rtl="0"/>
          <a:r>
            <a:rPr lang="en-US" dirty="0" smtClean="0">
              <a:latin typeface="Calibri" panose="020F0502020204030204" pitchFamily="34" charset="0"/>
            </a:rPr>
            <a:t>Represents nearly </a:t>
          </a:r>
          <a:r>
            <a:rPr lang="en-US" b="1" dirty="0" smtClean="0">
              <a:latin typeface="Calibri" panose="020F0502020204030204" pitchFamily="34" charset="0"/>
            </a:rPr>
            <a:t>40,000 employees </a:t>
          </a:r>
          <a:r>
            <a:rPr lang="en-US" dirty="0" smtClean="0">
              <a:latin typeface="Calibri" panose="020F0502020204030204" pitchFamily="34" charset="0"/>
            </a:rPr>
            <a:t>in the 5-county Interstate Region </a:t>
          </a:r>
          <a:endParaRPr lang="en-US" dirty="0">
            <a:latin typeface="Calibri" panose="020F0502020204030204" pitchFamily="34" charset="0"/>
          </a:endParaRPr>
        </a:p>
      </dgm:t>
    </dgm:pt>
    <dgm:pt modelId="{5FBCCF79-1AD9-4731-B8C9-3FB0D1179AEB}" type="parTrans" cxnId="{B4F5DB09-73EF-4F46-921D-C87C11830849}">
      <dgm:prSet/>
      <dgm:spPr/>
      <dgm:t>
        <a:bodyPr/>
        <a:lstStyle/>
        <a:p>
          <a:endParaRPr lang="en-US"/>
        </a:p>
      </dgm:t>
    </dgm:pt>
    <dgm:pt modelId="{A169EE0D-7805-4D0E-B1CC-A720C3B6454F}" type="sibTrans" cxnId="{B4F5DB09-73EF-4F46-921D-C87C11830849}">
      <dgm:prSet/>
      <dgm:spPr/>
      <dgm:t>
        <a:bodyPr/>
        <a:lstStyle/>
        <a:p>
          <a:endParaRPr lang="en-US"/>
        </a:p>
      </dgm:t>
    </dgm:pt>
    <dgm:pt modelId="{5ADB1F32-504B-4028-8A93-29A67267AB2E}">
      <dgm:prSet/>
      <dgm:spPr>
        <a:solidFill>
          <a:srgbClr val="FF3300"/>
        </a:solidFill>
      </dgm:spPr>
      <dgm:t>
        <a:bodyPr/>
        <a:lstStyle/>
        <a:p>
          <a:pPr rtl="0"/>
          <a:r>
            <a:rPr lang="en-US" b="1" dirty="0" smtClean="0">
              <a:latin typeface="Calibri" panose="020F0502020204030204" pitchFamily="34" charset="0"/>
            </a:rPr>
            <a:t>$67,079 </a:t>
          </a:r>
          <a:r>
            <a:rPr lang="en-US" dirty="0" smtClean="0">
              <a:latin typeface="Calibri" panose="020F0502020204030204" pitchFamily="34" charset="0"/>
            </a:rPr>
            <a:t>average annual </a:t>
          </a:r>
          <a:r>
            <a:rPr lang="en-US" b="1" dirty="0" smtClean="0">
              <a:latin typeface="Calibri" panose="020F0502020204030204" pitchFamily="34" charset="0"/>
            </a:rPr>
            <a:t>earnings per job </a:t>
          </a:r>
          <a:endParaRPr lang="en-US" b="1" dirty="0">
            <a:latin typeface="Calibri" panose="020F0502020204030204" pitchFamily="34" charset="0"/>
          </a:endParaRPr>
        </a:p>
      </dgm:t>
    </dgm:pt>
    <dgm:pt modelId="{2E387114-F5CB-438E-AEF7-A3026BD499C3}" type="parTrans" cxnId="{CD039966-9497-4A41-B0F2-1BAD94845AD0}">
      <dgm:prSet/>
      <dgm:spPr/>
      <dgm:t>
        <a:bodyPr/>
        <a:lstStyle/>
        <a:p>
          <a:endParaRPr lang="en-US"/>
        </a:p>
      </dgm:t>
    </dgm:pt>
    <dgm:pt modelId="{64D59811-E8F5-43A8-BD54-4002C715D7CB}" type="sibTrans" cxnId="{CD039966-9497-4A41-B0F2-1BAD94845AD0}">
      <dgm:prSet/>
      <dgm:spPr/>
      <dgm:t>
        <a:bodyPr/>
        <a:lstStyle/>
        <a:p>
          <a:endParaRPr lang="en-US"/>
        </a:p>
      </dgm:t>
    </dgm:pt>
    <dgm:pt modelId="{990DF896-806E-48BC-825C-E17044DE3DF1}">
      <dgm:prSet/>
      <dgm:spPr>
        <a:solidFill>
          <a:srgbClr val="006600"/>
        </a:solidFill>
      </dgm:spPr>
      <dgm:t>
        <a:bodyPr/>
        <a:lstStyle/>
        <a:p>
          <a:pPr rtl="0"/>
          <a:r>
            <a:rPr lang="en-US" b="1" dirty="0" smtClean="0">
              <a:latin typeface="Calibri" panose="020F0502020204030204" pitchFamily="34" charset="0"/>
            </a:rPr>
            <a:t>$2.66 Billion in total earnings </a:t>
          </a:r>
          <a:r>
            <a:rPr lang="en-US" dirty="0" smtClean="0">
              <a:latin typeface="Calibri" panose="020F0502020204030204" pitchFamily="34" charset="0"/>
            </a:rPr>
            <a:t>for the region</a:t>
          </a:r>
          <a:endParaRPr lang="en-US" dirty="0">
            <a:latin typeface="Calibri" panose="020F0502020204030204" pitchFamily="34" charset="0"/>
          </a:endParaRPr>
        </a:p>
      </dgm:t>
    </dgm:pt>
    <dgm:pt modelId="{3CAA2614-3674-45B8-B0A1-B0218E560E86}" type="parTrans" cxnId="{5B7A6374-64A1-41CC-BD28-6956FB81EEFE}">
      <dgm:prSet/>
      <dgm:spPr/>
      <dgm:t>
        <a:bodyPr/>
        <a:lstStyle/>
        <a:p>
          <a:endParaRPr lang="en-US"/>
        </a:p>
      </dgm:t>
    </dgm:pt>
    <dgm:pt modelId="{72FFD88E-A06F-49E2-AEF3-E01DCA1615EE}" type="sibTrans" cxnId="{5B7A6374-64A1-41CC-BD28-6956FB81EEFE}">
      <dgm:prSet/>
      <dgm:spPr/>
      <dgm:t>
        <a:bodyPr/>
        <a:lstStyle/>
        <a:p>
          <a:endParaRPr lang="en-US"/>
        </a:p>
      </dgm:t>
    </dgm:pt>
    <dgm:pt modelId="{23ACD6A9-A756-463A-AD61-27267E246A64}" type="pres">
      <dgm:prSet presAssocID="{3D82115F-AF9B-494F-AB79-2851402FCCB2}" presName="Name0" presStyleCnt="0">
        <dgm:presLayoutVars>
          <dgm:dir/>
          <dgm:resizeHandles val="exact"/>
        </dgm:presLayoutVars>
      </dgm:prSet>
      <dgm:spPr/>
      <dgm:t>
        <a:bodyPr/>
        <a:lstStyle/>
        <a:p>
          <a:endParaRPr lang="en-US"/>
        </a:p>
      </dgm:t>
    </dgm:pt>
    <dgm:pt modelId="{8C2A8991-30F2-4856-A3A8-A5973C433458}" type="pres">
      <dgm:prSet presAssocID="{3D82115F-AF9B-494F-AB79-2851402FCCB2}" presName="bkgdShp" presStyleLbl="alignAccFollowNode1" presStyleIdx="0" presStyleCnt="1" custLinFactNeighborX="-926"/>
      <dgm:spPr/>
      <dgm:t>
        <a:bodyPr/>
        <a:lstStyle/>
        <a:p>
          <a:endParaRPr lang="en-US"/>
        </a:p>
      </dgm:t>
    </dgm:pt>
    <dgm:pt modelId="{8CF212DE-2F6D-4CB8-BEC7-2B234202CACD}" type="pres">
      <dgm:prSet presAssocID="{3D82115F-AF9B-494F-AB79-2851402FCCB2}" presName="linComp" presStyleCnt="0"/>
      <dgm:spPr/>
      <dgm:t>
        <a:bodyPr/>
        <a:lstStyle/>
        <a:p>
          <a:endParaRPr lang="en-US"/>
        </a:p>
      </dgm:t>
    </dgm:pt>
    <dgm:pt modelId="{3969DBC2-F88D-48AD-8C05-086C5AD5C9CA}" type="pres">
      <dgm:prSet presAssocID="{C1292674-8458-4B37-AF52-1E03C827EB9B}" presName="compNode" presStyleCnt="0"/>
      <dgm:spPr/>
      <dgm:t>
        <a:bodyPr/>
        <a:lstStyle/>
        <a:p>
          <a:endParaRPr lang="en-US"/>
        </a:p>
      </dgm:t>
    </dgm:pt>
    <dgm:pt modelId="{B9A23011-3260-4B1F-8F83-4E288154D192}" type="pres">
      <dgm:prSet presAssocID="{C1292674-8458-4B37-AF52-1E03C827EB9B}" presName="node" presStyleLbl="node1" presStyleIdx="0" presStyleCnt="4">
        <dgm:presLayoutVars>
          <dgm:bulletEnabled val="1"/>
        </dgm:presLayoutVars>
      </dgm:prSet>
      <dgm:spPr/>
      <dgm:t>
        <a:bodyPr/>
        <a:lstStyle/>
        <a:p>
          <a:endParaRPr lang="en-US"/>
        </a:p>
      </dgm:t>
    </dgm:pt>
    <dgm:pt modelId="{38D9CA02-5A33-4441-B286-7B42E6993EB8}" type="pres">
      <dgm:prSet presAssocID="{C1292674-8458-4B37-AF52-1E03C827EB9B}" presName="invisiNode" presStyleLbl="node1" presStyleIdx="0" presStyleCnt="4"/>
      <dgm:spPr/>
      <dgm:t>
        <a:bodyPr/>
        <a:lstStyle/>
        <a:p>
          <a:endParaRPr lang="en-US"/>
        </a:p>
      </dgm:t>
    </dgm:pt>
    <dgm:pt modelId="{3853A6D0-CEC0-4D08-9511-0B4A645F14F6}" type="pres">
      <dgm:prSet presAssocID="{C1292674-8458-4B37-AF52-1E03C827EB9B}" presName="imagNode" presStyleLbl="fgImgPlace1" presStyleIdx="0" presStyleCnt="4"/>
      <dgm:spPr>
        <a:blipFill>
          <a:blip xmlns:r="http://schemas.openxmlformats.org/officeDocument/2006/relationships" r:embed="rId1">
            <a:extLst/>
          </a:blip>
          <a:srcRect/>
          <a:stretch>
            <a:fillRect t="-25000" b="-25000"/>
          </a:stretch>
        </a:blipFill>
      </dgm:spPr>
      <dgm:t>
        <a:bodyPr/>
        <a:lstStyle/>
        <a:p>
          <a:endParaRPr lang="en-US"/>
        </a:p>
      </dgm:t>
    </dgm:pt>
    <dgm:pt modelId="{B5F9CB25-FFC7-4FB5-BC21-1E28EB5434E9}" type="pres">
      <dgm:prSet presAssocID="{7F869AF4-BA9E-44B8-BE4E-7469040B777F}" presName="sibTrans" presStyleLbl="sibTrans2D1" presStyleIdx="0" presStyleCnt="0"/>
      <dgm:spPr/>
      <dgm:t>
        <a:bodyPr/>
        <a:lstStyle/>
        <a:p>
          <a:endParaRPr lang="en-US"/>
        </a:p>
      </dgm:t>
    </dgm:pt>
    <dgm:pt modelId="{772B036C-1508-4D1B-A3B4-DB05B1F139D7}" type="pres">
      <dgm:prSet presAssocID="{99E81DB7-16F2-46AA-81AB-54B77F52E974}" presName="compNode" presStyleCnt="0"/>
      <dgm:spPr/>
      <dgm:t>
        <a:bodyPr/>
        <a:lstStyle/>
        <a:p>
          <a:endParaRPr lang="en-US"/>
        </a:p>
      </dgm:t>
    </dgm:pt>
    <dgm:pt modelId="{9603BB02-B20D-446D-B3FF-68D0B89EFBF1}" type="pres">
      <dgm:prSet presAssocID="{99E81DB7-16F2-46AA-81AB-54B77F52E974}" presName="node" presStyleLbl="node1" presStyleIdx="1" presStyleCnt="4">
        <dgm:presLayoutVars>
          <dgm:bulletEnabled val="1"/>
        </dgm:presLayoutVars>
      </dgm:prSet>
      <dgm:spPr/>
      <dgm:t>
        <a:bodyPr/>
        <a:lstStyle/>
        <a:p>
          <a:endParaRPr lang="en-US"/>
        </a:p>
      </dgm:t>
    </dgm:pt>
    <dgm:pt modelId="{3FEB2660-9BF0-4CB6-B84B-84862FE720EA}" type="pres">
      <dgm:prSet presAssocID="{99E81DB7-16F2-46AA-81AB-54B77F52E974}" presName="invisiNode" presStyleLbl="node1" presStyleIdx="1" presStyleCnt="4"/>
      <dgm:spPr/>
      <dgm:t>
        <a:bodyPr/>
        <a:lstStyle/>
        <a:p>
          <a:endParaRPr lang="en-US"/>
        </a:p>
      </dgm:t>
    </dgm:pt>
    <dgm:pt modelId="{915CD0B4-4B22-4DFA-BD03-F9C03E7440D7}" type="pres">
      <dgm:prSet presAssocID="{99E81DB7-16F2-46AA-81AB-54B77F52E974}" presName="imagNode" presStyleLbl="fgImgPlace1" presStyleIdx="1" presStyleCnt="4"/>
      <dgm:spPr>
        <a:blipFill>
          <a:blip xmlns:r="http://schemas.openxmlformats.org/officeDocument/2006/relationships" r:embed="rId2">
            <a:extLst/>
          </a:blip>
          <a:srcRect/>
          <a:stretch>
            <a:fillRect l="-17000" r="-17000"/>
          </a:stretch>
        </a:blipFill>
      </dgm:spPr>
      <dgm:t>
        <a:bodyPr/>
        <a:lstStyle/>
        <a:p>
          <a:endParaRPr lang="en-US"/>
        </a:p>
      </dgm:t>
    </dgm:pt>
    <dgm:pt modelId="{8820B46C-44CB-4EB4-BE7B-A9F787FF312A}" type="pres">
      <dgm:prSet presAssocID="{A169EE0D-7805-4D0E-B1CC-A720C3B6454F}" presName="sibTrans" presStyleLbl="sibTrans2D1" presStyleIdx="0" presStyleCnt="0"/>
      <dgm:spPr/>
      <dgm:t>
        <a:bodyPr/>
        <a:lstStyle/>
        <a:p>
          <a:endParaRPr lang="en-US"/>
        </a:p>
      </dgm:t>
    </dgm:pt>
    <dgm:pt modelId="{D4E8AF2B-B782-4FC7-A7EA-2FC743D3305C}" type="pres">
      <dgm:prSet presAssocID="{5ADB1F32-504B-4028-8A93-29A67267AB2E}" presName="compNode" presStyleCnt="0"/>
      <dgm:spPr/>
      <dgm:t>
        <a:bodyPr/>
        <a:lstStyle/>
        <a:p>
          <a:endParaRPr lang="en-US"/>
        </a:p>
      </dgm:t>
    </dgm:pt>
    <dgm:pt modelId="{940FE045-F3D9-4F4D-8061-B74861349C82}" type="pres">
      <dgm:prSet presAssocID="{5ADB1F32-504B-4028-8A93-29A67267AB2E}" presName="node" presStyleLbl="node1" presStyleIdx="2" presStyleCnt="4">
        <dgm:presLayoutVars>
          <dgm:bulletEnabled val="1"/>
        </dgm:presLayoutVars>
      </dgm:prSet>
      <dgm:spPr/>
      <dgm:t>
        <a:bodyPr/>
        <a:lstStyle/>
        <a:p>
          <a:endParaRPr lang="en-US"/>
        </a:p>
      </dgm:t>
    </dgm:pt>
    <dgm:pt modelId="{F68B66CC-A409-4B3B-983C-5D8B301417EF}" type="pres">
      <dgm:prSet presAssocID="{5ADB1F32-504B-4028-8A93-29A67267AB2E}" presName="invisiNode" presStyleLbl="node1" presStyleIdx="2" presStyleCnt="4"/>
      <dgm:spPr/>
      <dgm:t>
        <a:bodyPr/>
        <a:lstStyle/>
        <a:p>
          <a:endParaRPr lang="en-US"/>
        </a:p>
      </dgm:t>
    </dgm:pt>
    <dgm:pt modelId="{A441F988-5104-47E7-9B2A-C5131A372A78}" type="pres">
      <dgm:prSet presAssocID="{5ADB1F32-504B-4028-8A93-29A67267AB2E}" presName="imagNode" presStyleLbl="fgImgPlace1" presStyleIdx="2" presStyleCnt="4"/>
      <dgm:spPr>
        <a:blipFill>
          <a:blip xmlns:r="http://schemas.openxmlformats.org/officeDocument/2006/relationships" r:embed="rId3">
            <a:extLst/>
          </a:blip>
          <a:srcRect/>
          <a:stretch>
            <a:fillRect l="-16000" r="-16000"/>
          </a:stretch>
        </a:blipFill>
      </dgm:spPr>
      <dgm:t>
        <a:bodyPr/>
        <a:lstStyle/>
        <a:p>
          <a:endParaRPr lang="en-US"/>
        </a:p>
      </dgm:t>
    </dgm:pt>
    <dgm:pt modelId="{1D1707D5-B4BE-4E7B-AE82-BCFD4DA89C66}" type="pres">
      <dgm:prSet presAssocID="{64D59811-E8F5-43A8-BD54-4002C715D7CB}" presName="sibTrans" presStyleLbl="sibTrans2D1" presStyleIdx="0" presStyleCnt="0"/>
      <dgm:spPr/>
      <dgm:t>
        <a:bodyPr/>
        <a:lstStyle/>
        <a:p>
          <a:endParaRPr lang="en-US"/>
        </a:p>
      </dgm:t>
    </dgm:pt>
    <dgm:pt modelId="{C33E22D8-C78F-4E87-A4BD-13A5E755F1FF}" type="pres">
      <dgm:prSet presAssocID="{990DF896-806E-48BC-825C-E17044DE3DF1}" presName="compNode" presStyleCnt="0"/>
      <dgm:spPr/>
      <dgm:t>
        <a:bodyPr/>
        <a:lstStyle/>
        <a:p>
          <a:endParaRPr lang="en-US"/>
        </a:p>
      </dgm:t>
    </dgm:pt>
    <dgm:pt modelId="{0C7CA791-5E89-4FBC-A6B0-A7F2787BE54B}" type="pres">
      <dgm:prSet presAssocID="{990DF896-806E-48BC-825C-E17044DE3DF1}" presName="node" presStyleLbl="node1" presStyleIdx="3" presStyleCnt="4">
        <dgm:presLayoutVars>
          <dgm:bulletEnabled val="1"/>
        </dgm:presLayoutVars>
      </dgm:prSet>
      <dgm:spPr/>
      <dgm:t>
        <a:bodyPr/>
        <a:lstStyle/>
        <a:p>
          <a:endParaRPr lang="en-US"/>
        </a:p>
      </dgm:t>
    </dgm:pt>
    <dgm:pt modelId="{DD627C98-D97A-40BF-8334-DEDCAC6942F0}" type="pres">
      <dgm:prSet presAssocID="{990DF896-806E-48BC-825C-E17044DE3DF1}" presName="invisiNode" presStyleLbl="node1" presStyleIdx="3" presStyleCnt="4"/>
      <dgm:spPr/>
      <dgm:t>
        <a:bodyPr/>
        <a:lstStyle/>
        <a:p>
          <a:endParaRPr lang="en-US"/>
        </a:p>
      </dgm:t>
    </dgm:pt>
    <dgm:pt modelId="{7E7CF797-FB1D-4D3F-A7AA-5C2D27B29D52}" type="pres">
      <dgm:prSet presAssocID="{990DF896-806E-48BC-825C-E17044DE3DF1}" presName="imagNode" presStyleLbl="fgImgPlace1" presStyleIdx="3" presStyleCnt="4"/>
      <dgm:spPr>
        <a:blipFill>
          <a:blip xmlns:r="http://schemas.openxmlformats.org/officeDocument/2006/relationships" r:embed="rId4">
            <a:extLst/>
          </a:blip>
          <a:srcRect/>
          <a:stretch>
            <a:fillRect l="-16000" r="-16000"/>
          </a:stretch>
        </a:blipFill>
      </dgm:spPr>
      <dgm:t>
        <a:bodyPr/>
        <a:lstStyle/>
        <a:p>
          <a:endParaRPr lang="en-US"/>
        </a:p>
      </dgm:t>
    </dgm:pt>
  </dgm:ptLst>
  <dgm:cxnLst>
    <dgm:cxn modelId="{5B7A6374-64A1-41CC-BD28-6956FB81EEFE}" srcId="{3D82115F-AF9B-494F-AB79-2851402FCCB2}" destId="{990DF896-806E-48BC-825C-E17044DE3DF1}" srcOrd="3" destOrd="0" parTransId="{3CAA2614-3674-45B8-B0A1-B0218E560E86}" sibTransId="{72FFD88E-A06F-49E2-AEF3-E01DCA1615EE}"/>
    <dgm:cxn modelId="{2655BBB0-F3A7-49F3-B3FD-B4EC34011D99}" srcId="{3D82115F-AF9B-494F-AB79-2851402FCCB2}" destId="{C1292674-8458-4B37-AF52-1E03C827EB9B}" srcOrd="0" destOrd="0" parTransId="{214E1FBE-3A63-478C-BF92-B7E852F21BA1}" sibTransId="{7F869AF4-BA9E-44B8-BE4E-7469040B777F}"/>
    <dgm:cxn modelId="{CD039966-9497-4A41-B0F2-1BAD94845AD0}" srcId="{3D82115F-AF9B-494F-AB79-2851402FCCB2}" destId="{5ADB1F32-504B-4028-8A93-29A67267AB2E}" srcOrd="2" destOrd="0" parTransId="{2E387114-F5CB-438E-AEF7-A3026BD499C3}" sibTransId="{64D59811-E8F5-43A8-BD54-4002C715D7CB}"/>
    <dgm:cxn modelId="{FB565CA6-DBC1-4EF4-8875-F0007D5C64A9}" type="presOf" srcId="{A169EE0D-7805-4D0E-B1CC-A720C3B6454F}" destId="{8820B46C-44CB-4EB4-BE7B-A9F787FF312A}" srcOrd="0" destOrd="0" presId="urn:microsoft.com/office/officeart/2005/8/layout/pList2#1"/>
    <dgm:cxn modelId="{15F9211C-1A99-4DC1-B9E2-256495EF6913}" type="presOf" srcId="{99E81DB7-16F2-46AA-81AB-54B77F52E974}" destId="{9603BB02-B20D-446D-B3FF-68D0B89EFBF1}" srcOrd="0" destOrd="0" presId="urn:microsoft.com/office/officeart/2005/8/layout/pList2#1"/>
    <dgm:cxn modelId="{69018591-BE94-4D02-BE03-28E9612517D0}" type="presOf" srcId="{3D82115F-AF9B-494F-AB79-2851402FCCB2}" destId="{23ACD6A9-A756-463A-AD61-27267E246A64}" srcOrd="0" destOrd="0" presId="urn:microsoft.com/office/officeart/2005/8/layout/pList2#1"/>
    <dgm:cxn modelId="{B4F5DB09-73EF-4F46-921D-C87C11830849}" srcId="{3D82115F-AF9B-494F-AB79-2851402FCCB2}" destId="{99E81DB7-16F2-46AA-81AB-54B77F52E974}" srcOrd="1" destOrd="0" parTransId="{5FBCCF79-1AD9-4731-B8C9-3FB0D1179AEB}" sibTransId="{A169EE0D-7805-4D0E-B1CC-A720C3B6454F}"/>
    <dgm:cxn modelId="{060E36F3-1091-4542-8CA0-3DC71350580A}" type="presOf" srcId="{7F869AF4-BA9E-44B8-BE4E-7469040B777F}" destId="{B5F9CB25-FFC7-4FB5-BC21-1E28EB5434E9}" srcOrd="0" destOrd="0" presId="urn:microsoft.com/office/officeart/2005/8/layout/pList2#1"/>
    <dgm:cxn modelId="{58A42868-87AB-46C8-9E30-931C2C3CE72C}" type="presOf" srcId="{5ADB1F32-504B-4028-8A93-29A67267AB2E}" destId="{940FE045-F3D9-4F4D-8061-B74861349C82}" srcOrd="0" destOrd="0" presId="urn:microsoft.com/office/officeart/2005/8/layout/pList2#1"/>
    <dgm:cxn modelId="{9CCEDB29-1B7C-4DB3-A720-0822D05E5970}" type="presOf" srcId="{C1292674-8458-4B37-AF52-1E03C827EB9B}" destId="{B9A23011-3260-4B1F-8F83-4E288154D192}" srcOrd="0" destOrd="0" presId="urn:microsoft.com/office/officeart/2005/8/layout/pList2#1"/>
    <dgm:cxn modelId="{636ACC9F-434A-47CF-92FE-6147E0C603C9}" type="presOf" srcId="{64D59811-E8F5-43A8-BD54-4002C715D7CB}" destId="{1D1707D5-B4BE-4E7B-AE82-BCFD4DA89C66}" srcOrd="0" destOrd="0" presId="urn:microsoft.com/office/officeart/2005/8/layout/pList2#1"/>
    <dgm:cxn modelId="{11867365-953C-432D-A20E-DB5E3BE03D9F}" type="presOf" srcId="{990DF896-806E-48BC-825C-E17044DE3DF1}" destId="{0C7CA791-5E89-4FBC-A6B0-A7F2787BE54B}" srcOrd="0" destOrd="0" presId="urn:microsoft.com/office/officeart/2005/8/layout/pList2#1"/>
    <dgm:cxn modelId="{74A4ED3C-C724-4DE0-879F-63E9A0BDF399}" type="presParOf" srcId="{23ACD6A9-A756-463A-AD61-27267E246A64}" destId="{8C2A8991-30F2-4856-A3A8-A5973C433458}" srcOrd="0" destOrd="0" presId="urn:microsoft.com/office/officeart/2005/8/layout/pList2#1"/>
    <dgm:cxn modelId="{5A2A13EC-AF58-4D9E-B21B-D176945DA3F5}" type="presParOf" srcId="{23ACD6A9-A756-463A-AD61-27267E246A64}" destId="{8CF212DE-2F6D-4CB8-BEC7-2B234202CACD}" srcOrd="1" destOrd="0" presId="urn:microsoft.com/office/officeart/2005/8/layout/pList2#1"/>
    <dgm:cxn modelId="{619DDD64-2C81-4DD7-996D-6766AC372D55}" type="presParOf" srcId="{8CF212DE-2F6D-4CB8-BEC7-2B234202CACD}" destId="{3969DBC2-F88D-48AD-8C05-086C5AD5C9CA}" srcOrd="0" destOrd="0" presId="urn:microsoft.com/office/officeart/2005/8/layout/pList2#1"/>
    <dgm:cxn modelId="{C4432B50-E32F-426C-8486-756BDDFE7AE5}" type="presParOf" srcId="{3969DBC2-F88D-48AD-8C05-086C5AD5C9CA}" destId="{B9A23011-3260-4B1F-8F83-4E288154D192}" srcOrd="0" destOrd="0" presId="urn:microsoft.com/office/officeart/2005/8/layout/pList2#1"/>
    <dgm:cxn modelId="{481C9507-A743-4235-852A-2AC4A75ED39D}" type="presParOf" srcId="{3969DBC2-F88D-48AD-8C05-086C5AD5C9CA}" destId="{38D9CA02-5A33-4441-B286-7B42E6993EB8}" srcOrd="1" destOrd="0" presId="urn:microsoft.com/office/officeart/2005/8/layout/pList2#1"/>
    <dgm:cxn modelId="{A44FDA87-C76D-43E5-B78C-281E70928B9B}" type="presParOf" srcId="{3969DBC2-F88D-48AD-8C05-086C5AD5C9CA}" destId="{3853A6D0-CEC0-4D08-9511-0B4A645F14F6}" srcOrd="2" destOrd="0" presId="urn:microsoft.com/office/officeart/2005/8/layout/pList2#1"/>
    <dgm:cxn modelId="{C8EA57B0-D876-4581-B1B9-DB0D2800F8E9}" type="presParOf" srcId="{8CF212DE-2F6D-4CB8-BEC7-2B234202CACD}" destId="{B5F9CB25-FFC7-4FB5-BC21-1E28EB5434E9}" srcOrd="1" destOrd="0" presId="urn:microsoft.com/office/officeart/2005/8/layout/pList2#1"/>
    <dgm:cxn modelId="{574F3029-9C9F-4817-B0E3-8591FD4F5A94}" type="presParOf" srcId="{8CF212DE-2F6D-4CB8-BEC7-2B234202CACD}" destId="{772B036C-1508-4D1B-A3B4-DB05B1F139D7}" srcOrd="2" destOrd="0" presId="urn:microsoft.com/office/officeart/2005/8/layout/pList2#1"/>
    <dgm:cxn modelId="{B5623513-DC41-466E-8CF8-01294782DA19}" type="presParOf" srcId="{772B036C-1508-4D1B-A3B4-DB05B1F139D7}" destId="{9603BB02-B20D-446D-B3FF-68D0B89EFBF1}" srcOrd="0" destOrd="0" presId="urn:microsoft.com/office/officeart/2005/8/layout/pList2#1"/>
    <dgm:cxn modelId="{15EF193C-E532-4961-8F42-513FA2705C05}" type="presParOf" srcId="{772B036C-1508-4D1B-A3B4-DB05B1F139D7}" destId="{3FEB2660-9BF0-4CB6-B84B-84862FE720EA}" srcOrd="1" destOrd="0" presId="urn:microsoft.com/office/officeart/2005/8/layout/pList2#1"/>
    <dgm:cxn modelId="{3A8E9EEF-854B-49F8-826D-CA3D2D4132CE}" type="presParOf" srcId="{772B036C-1508-4D1B-A3B4-DB05B1F139D7}" destId="{915CD0B4-4B22-4DFA-BD03-F9C03E7440D7}" srcOrd="2" destOrd="0" presId="urn:microsoft.com/office/officeart/2005/8/layout/pList2#1"/>
    <dgm:cxn modelId="{75D4EDDE-685C-4295-9E44-EC128B0029C6}" type="presParOf" srcId="{8CF212DE-2F6D-4CB8-BEC7-2B234202CACD}" destId="{8820B46C-44CB-4EB4-BE7B-A9F787FF312A}" srcOrd="3" destOrd="0" presId="urn:microsoft.com/office/officeart/2005/8/layout/pList2#1"/>
    <dgm:cxn modelId="{F726EE4D-EE51-4875-8F7D-8AE08EE59D53}" type="presParOf" srcId="{8CF212DE-2F6D-4CB8-BEC7-2B234202CACD}" destId="{D4E8AF2B-B782-4FC7-A7EA-2FC743D3305C}" srcOrd="4" destOrd="0" presId="urn:microsoft.com/office/officeart/2005/8/layout/pList2#1"/>
    <dgm:cxn modelId="{8C814C5F-BD77-430C-9D7D-4FA1ADD65106}" type="presParOf" srcId="{D4E8AF2B-B782-4FC7-A7EA-2FC743D3305C}" destId="{940FE045-F3D9-4F4D-8061-B74861349C82}" srcOrd="0" destOrd="0" presId="urn:microsoft.com/office/officeart/2005/8/layout/pList2#1"/>
    <dgm:cxn modelId="{B5B5DA5F-418A-48EE-8AC5-939A37D0A9B2}" type="presParOf" srcId="{D4E8AF2B-B782-4FC7-A7EA-2FC743D3305C}" destId="{F68B66CC-A409-4B3B-983C-5D8B301417EF}" srcOrd="1" destOrd="0" presId="urn:microsoft.com/office/officeart/2005/8/layout/pList2#1"/>
    <dgm:cxn modelId="{0F4A358A-F17E-44C9-9C26-640F6829BAAA}" type="presParOf" srcId="{D4E8AF2B-B782-4FC7-A7EA-2FC743D3305C}" destId="{A441F988-5104-47E7-9B2A-C5131A372A78}" srcOrd="2" destOrd="0" presId="urn:microsoft.com/office/officeart/2005/8/layout/pList2#1"/>
    <dgm:cxn modelId="{F4017170-1EA3-426E-9F85-160A348DA5D1}" type="presParOf" srcId="{8CF212DE-2F6D-4CB8-BEC7-2B234202CACD}" destId="{1D1707D5-B4BE-4E7B-AE82-BCFD4DA89C66}" srcOrd="5" destOrd="0" presId="urn:microsoft.com/office/officeart/2005/8/layout/pList2#1"/>
    <dgm:cxn modelId="{1961DD25-B8C8-4A75-98AD-0F098BCC32C8}" type="presParOf" srcId="{8CF212DE-2F6D-4CB8-BEC7-2B234202CACD}" destId="{C33E22D8-C78F-4E87-A4BD-13A5E755F1FF}" srcOrd="6" destOrd="0" presId="urn:microsoft.com/office/officeart/2005/8/layout/pList2#1"/>
    <dgm:cxn modelId="{4FF8EEED-48F8-4998-8B8D-A8FF204D23A4}" type="presParOf" srcId="{C33E22D8-C78F-4E87-A4BD-13A5E755F1FF}" destId="{0C7CA791-5E89-4FBC-A6B0-A7F2787BE54B}" srcOrd="0" destOrd="0" presId="urn:microsoft.com/office/officeart/2005/8/layout/pList2#1"/>
    <dgm:cxn modelId="{684E0BAB-C33E-4F1B-A1E6-92763D609588}" type="presParOf" srcId="{C33E22D8-C78F-4E87-A4BD-13A5E755F1FF}" destId="{DD627C98-D97A-40BF-8334-DEDCAC6942F0}" srcOrd="1" destOrd="0" presId="urn:microsoft.com/office/officeart/2005/8/layout/pList2#1"/>
    <dgm:cxn modelId="{934F3E84-7170-41FA-B98E-331D703CBE6F}" type="presParOf" srcId="{C33E22D8-C78F-4E87-A4BD-13A5E755F1FF}" destId="{7E7CF797-FB1D-4D3F-A7AA-5C2D27B29D52}"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2A8991-30F2-4856-A3A8-A5973C433458}">
      <dsp:nvSpPr>
        <dsp:cNvPr id="0" name=""/>
        <dsp:cNvSpPr/>
      </dsp:nvSpPr>
      <dsp:spPr>
        <a:xfrm>
          <a:off x="0" y="0"/>
          <a:ext cx="8229600" cy="2125979"/>
        </a:xfrm>
        <a:prstGeom prst="roundRect">
          <a:avLst>
            <a:gd name="adj" fmla="val 10000"/>
          </a:avLst>
        </a:prstGeom>
        <a:solidFill>
          <a:schemeClr val="accent2">
            <a:tint val="40000"/>
            <a:alpha val="90000"/>
            <a:hueOff val="0"/>
            <a:satOff val="0"/>
            <a:lumOff val="0"/>
            <a:alphaOff val="0"/>
          </a:schemeClr>
        </a:solidFill>
        <a:ln w="48000" cap="flat" cmpd="thickThin"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3A6D0-CEC0-4D08-9511-0B4A645F14F6}">
      <dsp:nvSpPr>
        <dsp:cNvPr id="0" name=""/>
        <dsp:cNvSpPr/>
      </dsp:nvSpPr>
      <dsp:spPr>
        <a:xfrm>
          <a:off x="249154" y="283463"/>
          <a:ext cx="1797974" cy="1559052"/>
        </a:xfrm>
        <a:prstGeom prst="roundRect">
          <a:avLst>
            <a:gd name="adj" fmla="val 10000"/>
          </a:avLst>
        </a:prstGeom>
        <a:blipFill>
          <a:blip xmlns:r="http://schemas.openxmlformats.org/officeDocument/2006/relationships" r:embed="rId1">
            <a:extLst/>
          </a:blip>
          <a:srcRect/>
          <a:stretch>
            <a:fillRect t="-25000" b="-25000"/>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A23011-3260-4B1F-8F83-4E288154D192}">
      <dsp:nvSpPr>
        <dsp:cNvPr id="0" name=""/>
        <dsp:cNvSpPr/>
      </dsp:nvSpPr>
      <dsp:spPr>
        <a:xfrm rot="10800000">
          <a:off x="249154" y="2125979"/>
          <a:ext cx="1797974" cy="2598419"/>
        </a:xfrm>
        <a:prstGeom prst="round2SameRect">
          <a:avLst>
            <a:gd name="adj1" fmla="val 10500"/>
            <a:gd name="adj2" fmla="val 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en-US" sz="2000" kern="1200" dirty="0" smtClean="0">
              <a:latin typeface="Calibri" panose="020F0502020204030204" pitchFamily="34" charset="0"/>
            </a:rPr>
            <a:t>Accounts for nearly </a:t>
          </a:r>
          <a:r>
            <a:rPr lang="en-US" sz="2000" b="1" kern="1200" dirty="0" smtClean="0">
              <a:latin typeface="Calibri" panose="020F0502020204030204" pitchFamily="34" charset="0"/>
            </a:rPr>
            <a:t>11% of total regional employment</a:t>
          </a:r>
          <a:endParaRPr lang="en-US" sz="2000" b="1" kern="1200" dirty="0">
            <a:latin typeface="Calibri" panose="020F0502020204030204" pitchFamily="34" charset="0"/>
          </a:endParaRPr>
        </a:p>
      </dsp:txBody>
      <dsp:txXfrm rot="10800000">
        <a:off x="249154" y="2125979"/>
        <a:ext cx="1797974" cy="2598419"/>
      </dsp:txXfrm>
    </dsp:sp>
    <dsp:sp modelId="{915CD0B4-4B22-4DFA-BD03-F9C03E7440D7}">
      <dsp:nvSpPr>
        <dsp:cNvPr id="0" name=""/>
        <dsp:cNvSpPr/>
      </dsp:nvSpPr>
      <dsp:spPr>
        <a:xfrm>
          <a:off x="2226926" y="283463"/>
          <a:ext cx="1797974" cy="1559052"/>
        </a:xfrm>
        <a:prstGeom prst="roundRect">
          <a:avLst>
            <a:gd name="adj" fmla="val 10000"/>
          </a:avLst>
        </a:prstGeom>
        <a:blipFill>
          <a:blip xmlns:r="http://schemas.openxmlformats.org/officeDocument/2006/relationships" r:embed="rId2">
            <a:extLst/>
          </a:blip>
          <a:srcRect/>
          <a:stretch>
            <a:fillRect l="-17000" r="-17000"/>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03BB02-B20D-446D-B3FF-68D0B89EFBF1}">
      <dsp:nvSpPr>
        <dsp:cNvPr id="0" name=""/>
        <dsp:cNvSpPr/>
      </dsp:nvSpPr>
      <dsp:spPr>
        <a:xfrm rot="10800000">
          <a:off x="2226926" y="2125979"/>
          <a:ext cx="1797974" cy="2598419"/>
        </a:xfrm>
        <a:prstGeom prst="round2SameRect">
          <a:avLst>
            <a:gd name="adj1" fmla="val 10500"/>
            <a:gd name="adj2" fmla="val 0"/>
          </a:avLst>
        </a:prstGeom>
        <a:solidFill>
          <a:srgbClr val="0025E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en-US" sz="2000" kern="1200" dirty="0" smtClean="0">
              <a:latin typeface="Calibri" panose="020F0502020204030204" pitchFamily="34" charset="0"/>
            </a:rPr>
            <a:t>Represents nearly </a:t>
          </a:r>
          <a:r>
            <a:rPr lang="en-US" sz="2000" b="1" kern="1200" dirty="0" smtClean="0">
              <a:latin typeface="Calibri" panose="020F0502020204030204" pitchFamily="34" charset="0"/>
            </a:rPr>
            <a:t>40,000 employees </a:t>
          </a:r>
          <a:r>
            <a:rPr lang="en-US" sz="2000" kern="1200" dirty="0" smtClean="0">
              <a:latin typeface="Calibri" panose="020F0502020204030204" pitchFamily="34" charset="0"/>
            </a:rPr>
            <a:t>in the 5-county Interstate Region </a:t>
          </a:r>
          <a:endParaRPr lang="en-US" sz="2000" kern="1200" dirty="0">
            <a:latin typeface="Calibri" panose="020F0502020204030204" pitchFamily="34" charset="0"/>
          </a:endParaRPr>
        </a:p>
      </dsp:txBody>
      <dsp:txXfrm rot="10800000">
        <a:off x="2226926" y="2125979"/>
        <a:ext cx="1797974" cy="2598419"/>
      </dsp:txXfrm>
    </dsp:sp>
    <dsp:sp modelId="{A441F988-5104-47E7-9B2A-C5131A372A78}">
      <dsp:nvSpPr>
        <dsp:cNvPr id="0" name=""/>
        <dsp:cNvSpPr/>
      </dsp:nvSpPr>
      <dsp:spPr>
        <a:xfrm>
          <a:off x="4204698" y="283463"/>
          <a:ext cx="1797974" cy="1559052"/>
        </a:xfrm>
        <a:prstGeom prst="roundRect">
          <a:avLst>
            <a:gd name="adj" fmla="val 10000"/>
          </a:avLst>
        </a:prstGeom>
        <a:blipFill>
          <a:blip xmlns:r="http://schemas.openxmlformats.org/officeDocument/2006/relationships" r:embed="rId3">
            <a:extLst/>
          </a:blip>
          <a:srcRect/>
          <a:stretch>
            <a:fillRect l="-16000" r="-16000"/>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0FE045-F3D9-4F4D-8061-B74861349C82}">
      <dsp:nvSpPr>
        <dsp:cNvPr id="0" name=""/>
        <dsp:cNvSpPr/>
      </dsp:nvSpPr>
      <dsp:spPr>
        <a:xfrm rot="10800000">
          <a:off x="4204698" y="2125979"/>
          <a:ext cx="1797974" cy="2598419"/>
        </a:xfrm>
        <a:prstGeom prst="round2SameRect">
          <a:avLst>
            <a:gd name="adj1" fmla="val 10500"/>
            <a:gd name="adj2" fmla="val 0"/>
          </a:avLst>
        </a:prstGeom>
        <a:solidFill>
          <a:srgbClr val="FF33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en-US" sz="2000" b="1" kern="1200" dirty="0" smtClean="0">
              <a:latin typeface="Calibri" panose="020F0502020204030204" pitchFamily="34" charset="0"/>
            </a:rPr>
            <a:t>$67,079 </a:t>
          </a:r>
          <a:r>
            <a:rPr lang="en-US" sz="2000" kern="1200" dirty="0" smtClean="0">
              <a:latin typeface="Calibri" panose="020F0502020204030204" pitchFamily="34" charset="0"/>
            </a:rPr>
            <a:t>average annual </a:t>
          </a:r>
          <a:r>
            <a:rPr lang="en-US" sz="2000" b="1" kern="1200" dirty="0" smtClean="0">
              <a:latin typeface="Calibri" panose="020F0502020204030204" pitchFamily="34" charset="0"/>
            </a:rPr>
            <a:t>earnings per job </a:t>
          </a:r>
          <a:endParaRPr lang="en-US" sz="2000" b="1" kern="1200" dirty="0">
            <a:latin typeface="Calibri" panose="020F0502020204030204" pitchFamily="34" charset="0"/>
          </a:endParaRPr>
        </a:p>
      </dsp:txBody>
      <dsp:txXfrm rot="10800000">
        <a:off x="4204698" y="2125979"/>
        <a:ext cx="1797974" cy="2598419"/>
      </dsp:txXfrm>
    </dsp:sp>
    <dsp:sp modelId="{7E7CF797-FB1D-4D3F-A7AA-5C2D27B29D52}">
      <dsp:nvSpPr>
        <dsp:cNvPr id="0" name=""/>
        <dsp:cNvSpPr/>
      </dsp:nvSpPr>
      <dsp:spPr>
        <a:xfrm>
          <a:off x="6182470" y="283463"/>
          <a:ext cx="1797974" cy="1559052"/>
        </a:xfrm>
        <a:prstGeom prst="roundRect">
          <a:avLst>
            <a:gd name="adj" fmla="val 10000"/>
          </a:avLst>
        </a:prstGeom>
        <a:blipFill>
          <a:blip xmlns:r="http://schemas.openxmlformats.org/officeDocument/2006/relationships" r:embed="rId4">
            <a:extLst/>
          </a:blip>
          <a:srcRect/>
          <a:stretch>
            <a:fillRect l="-16000" r="-16000"/>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7CA791-5E89-4FBC-A6B0-A7F2787BE54B}">
      <dsp:nvSpPr>
        <dsp:cNvPr id="0" name=""/>
        <dsp:cNvSpPr/>
      </dsp:nvSpPr>
      <dsp:spPr>
        <a:xfrm rot="10800000">
          <a:off x="6182470" y="2125979"/>
          <a:ext cx="1797974" cy="2598419"/>
        </a:xfrm>
        <a:prstGeom prst="round2SameRect">
          <a:avLst>
            <a:gd name="adj1" fmla="val 10500"/>
            <a:gd name="adj2" fmla="val 0"/>
          </a:avLst>
        </a:prstGeom>
        <a:solidFill>
          <a:srgbClr val="0066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en-US" sz="2000" b="1" kern="1200" dirty="0" smtClean="0">
              <a:latin typeface="Calibri" panose="020F0502020204030204" pitchFamily="34" charset="0"/>
            </a:rPr>
            <a:t>$2.66 Billion in total earnings </a:t>
          </a:r>
          <a:r>
            <a:rPr lang="en-US" sz="2000" kern="1200" dirty="0" smtClean="0">
              <a:latin typeface="Calibri" panose="020F0502020204030204" pitchFamily="34" charset="0"/>
            </a:rPr>
            <a:t>for the region</a:t>
          </a:r>
          <a:endParaRPr lang="en-US" sz="2000" kern="1200" dirty="0">
            <a:latin typeface="Calibri" panose="020F0502020204030204" pitchFamily="34" charset="0"/>
          </a:endParaRPr>
        </a:p>
      </dsp:txBody>
      <dsp:txXfrm rot="10800000">
        <a:off x="6182470" y="2125979"/>
        <a:ext cx="1797974" cy="2598419"/>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2492" tIns="46246" rIns="92492" bIns="46246" rtlCol="0"/>
          <a:lstStyle>
            <a:lvl1pPr algn="r" eaLnBrk="1" fontAlgn="auto" hangingPunct="1">
              <a:spcBef>
                <a:spcPts val="0"/>
              </a:spcBef>
              <a:spcAft>
                <a:spcPts val="0"/>
              </a:spcAft>
              <a:defRPr sz="1200">
                <a:latin typeface="+mn-lt"/>
              </a:defRPr>
            </a:lvl1pPr>
          </a:lstStyle>
          <a:p>
            <a:pPr>
              <a:defRPr/>
            </a:pPr>
            <a:fld id="{F24A7F02-71BE-41ED-A5EC-A3495088BD6B}" type="datetimeFigureOut">
              <a:rPr lang="en-US"/>
              <a:pPr>
                <a:defRPr/>
              </a:pPr>
              <a:t>8/31/2015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92" tIns="46246" rIns="92492" bIns="462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525"/>
            <a:ext cx="3011488" cy="461963"/>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latin typeface="Calibri" pitchFamily="34" charset="0"/>
              </a:defRPr>
            </a:lvl1pPr>
          </a:lstStyle>
          <a:p>
            <a:fld id="{A9519FE8-C74C-4F53-8391-813C32FBC22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smtClean="0"/>
              <a:t>Manufacturing Careers Here and Now!</a:t>
            </a:r>
          </a:p>
          <a:p>
            <a:pPr eaLnBrk="1" hangingPunct="1">
              <a:spcBef>
                <a:spcPct val="0"/>
              </a:spcBef>
            </a:pPr>
            <a:endParaRPr lang="en-US" dirty="0" smtClean="0"/>
          </a:p>
          <a:p>
            <a:pPr eaLnBrk="1" hangingPunct="1">
              <a:spcBef>
                <a:spcPct val="0"/>
              </a:spcBef>
            </a:pPr>
            <a:r>
              <a:rPr lang="en-US" dirty="0" smtClean="0"/>
              <a:t>Good morning, everyone! I’m so excited to be </a:t>
            </a:r>
            <a:r>
              <a:rPr lang="en-US" dirty="0" smtClean="0"/>
              <a:t>here to </a:t>
            </a:r>
            <a:r>
              <a:rPr lang="en-US" dirty="0" smtClean="0"/>
              <a:t>talk about the good jobs that are available in manufacturing.</a:t>
            </a:r>
          </a:p>
          <a:p>
            <a:pPr eaLnBrk="1" hangingPunct="1">
              <a:spcBef>
                <a:spcPct val="0"/>
              </a:spcBef>
            </a:pPr>
            <a:r>
              <a:rPr lang="en-US" dirty="0" smtClean="0"/>
              <a:t> </a:t>
            </a:r>
          </a:p>
          <a:p>
            <a:pPr eaLnBrk="1" hangingPunct="1">
              <a:spcBef>
                <a:spcPct val="0"/>
              </a:spcBef>
            </a:pPr>
            <a:r>
              <a:rPr lang="en-US" dirty="0" smtClean="0"/>
              <a:t>Many people in our area have old ideas about manufacturing. So I’m here today to talk a little about manufacturing today and in the future</a:t>
            </a:r>
            <a:r>
              <a:rPr lang="en-US" dirty="0" smtClean="0"/>
              <a:t>.</a:t>
            </a:r>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CA867667-F25E-437C-AC44-EE41DBA4FA63}"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defTabSz="923925" eaLnBrk="1" hangingPunct="1">
              <a:spcBef>
                <a:spcPct val="0"/>
              </a:spcBef>
            </a:pPr>
            <a:r>
              <a:rPr lang="en-US" smtClean="0"/>
              <a:t>So as you’re thinking about what you are going to do after graduating high school, be aware of all the career opportunities available in the Manufacturing Industry, not only in the our region, but around the country and world. </a:t>
            </a:r>
          </a:p>
          <a:p>
            <a:pPr defTabSz="923925" eaLnBrk="1" hangingPunct="1">
              <a:spcBef>
                <a:spcPct val="0"/>
              </a:spcBef>
            </a:pPr>
            <a:endParaRPr lang="en-US" smtClean="0"/>
          </a:p>
          <a:p>
            <a:pPr defTabSz="923925" eaLnBrk="1" hangingPunct="1">
              <a:spcBef>
                <a:spcPct val="0"/>
              </a:spcBef>
            </a:pPr>
            <a:r>
              <a:rPr lang="en-US" smtClean="0"/>
              <a:t>I hope that you learned something today that will help you in making career decisions for your future.</a:t>
            </a:r>
          </a:p>
          <a:p>
            <a:pPr defTabSz="923925" eaLnBrk="1" hangingPunct="1">
              <a:spcBef>
                <a:spcPct val="0"/>
              </a:spcBef>
            </a:pPr>
            <a:endParaRPr lang="en-US" smtClean="0"/>
          </a:p>
          <a:p>
            <a:pPr defTabSz="923925" eaLnBrk="1" hangingPunct="1">
              <a:spcBef>
                <a:spcPct val="0"/>
              </a:spcBef>
            </a:pPr>
            <a:r>
              <a:rPr lang="en-US" smtClean="0"/>
              <a:t>Does anyone have any questions?</a:t>
            </a:r>
          </a:p>
          <a:p>
            <a:pPr defTabSz="923925" eaLnBrk="1" hangingPunct="1">
              <a:spcBef>
                <a:spcPct val="0"/>
              </a:spcBef>
            </a:pPr>
            <a:endParaRPr lang="en-US" smtClean="0"/>
          </a:p>
          <a:p>
            <a:pPr defTabSz="923925" eaLnBrk="1" hangingPunct="1">
              <a:spcBef>
                <a:spcPct val="0"/>
              </a:spcBef>
            </a:pPr>
            <a:r>
              <a:rPr lang="en-US" smtClean="0"/>
              <a:t>Thanks for your attention  and have a good day!</a:t>
            </a:r>
          </a:p>
          <a:p>
            <a:pPr defTabSz="923925"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FF3B4DF3-1201-476A-B724-437DC5BEAF3E}" type="slidenum">
              <a:rPr lang="en-US"/>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defTabSz="923925" eaLnBrk="1" hangingPunct="1">
              <a:spcBef>
                <a:spcPct val="0"/>
              </a:spcBef>
            </a:pPr>
            <a:r>
              <a:rPr lang="en-US" dirty="0" smtClean="0"/>
              <a:t>Manufacturing today is strong and growing</a:t>
            </a:r>
          </a:p>
          <a:p>
            <a:pPr defTabSz="923925" eaLnBrk="1" hangingPunct="1">
              <a:spcBef>
                <a:spcPct val="0"/>
              </a:spcBef>
            </a:pPr>
            <a:endParaRPr lang="en-US" dirty="0" smtClean="0"/>
          </a:p>
          <a:p>
            <a:pPr defTabSz="923925" eaLnBrk="1" hangingPunct="1">
              <a:spcBef>
                <a:spcPct val="0"/>
              </a:spcBef>
            </a:pPr>
            <a:r>
              <a:rPr lang="en-US" dirty="0" smtClean="0"/>
              <a:t>If you look at the top industries in our area, you can see that Manufacturing is the second largest and 11% of people (nearly 40,000) are working in industry in our region.</a:t>
            </a:r>
          </a:p>
          <a:p>
            <a:pPr defTabSz="923925" eaLnBrk="1" hangingPunct="1">
              <a:spcBef>
                <a:spcPct val="0"/>
              </a:spcBef>
            </a:pPr>
            <a:endParaRPr lang="en-US" dirty="0" smtClean="0"/>
          </a:p>
          <a:p>
            <a:pPr defTabSz="923925" eaLnBrk="1" hangingPunct="1">
              <a:spcBef>
                <a:spcPct val="0"/>
              </a:spcBef>
            </a:pPr>
            <a:r>
              <a:rPr lang="en-US" dirty="0" smtClean="0"/>
              <a:t>And manufacturing doesn’t just benefit the people working in it - the nearly 1,200 Manufacturing employers, export over $12 billion in goods each year!</a:t>
            </a:r>
          </a:p>
        </p:txBody>
      </p:sp>
      <p:sp>
        <p:nvSpPr>
          <p:cNvPr id="17412" name="Slide Number Placeholder 3"/>
          <p:cNvSpPr>
            <a:spLocks noGrp="1"/>
          </p:cNvSpPr>
          <p:nvPr>
            <p:ph type="sldNum" sz="quarter" idx="5"/>
          </p:nvPr>
        </p:nvSpPr>
        <p:spPr bwMode="auto">
          <a:noFill/>
          <a:ln>
            <a:miter lim="800000"/>
            <a:headEnd/>
            <a:tailEnd/>
          </a:ln>
        </p:spPr>
        <p:txBody>
          <a:bodyPr/>
          <a:lstStyle/>
          <a:p>
            <a:fld id="{F32D608D-3705-47E1-9CC9-279FEEE3D0A0}"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defTabSz="923925" eaLnBrk="1" hangingPunct="1">
              <a:spcBef>
                <a:spcPct val="0"/>
              </a:spcBef>
            </a:pPr>
            <a:r>
              <a:rPr lang="en-US" dirty="0" smtClean="0"/>
              <a:t>Most manufacturing employees also have excellent benefits—including paid vacation, health coverage, retirement planning and tuition reimbursement.</a:t>
            </a:r>
          </a:p>
          <a:p>
            <a:pPr defTabSz="923925" eaLnBrk="1" hangingPunct="1">
              <a:spcBef>
                <a:spcPct val="0"/>
              </a:spcBef>
            </a:pPr>
            <a:endParaRPr lang="en-US" b="1" u="sng" dirty="0" smtClean="0"/>
          </a:p>
          <a:p>
            <a:pPr defTabSz="923925" eaLnBrk="1" hangingPunct="1">
              <a:spcBef>
                <a:spcPct val="0"/>
              </a:spcBef>
            </a:pPr>
            <a:r>
              <a:rPr lang="en-US" dirty="0" smtClean="0"/>
              <a:t>nearly double the average wage.</a:t>
            </a:r>
          </a:p>
          <a:p>
            <a:pPr defTabSz="923925" eaLnBrk="1" hangingPunct="1">
              <a:spcBef>
                <a:spcPct val="0"/>
              </a:spcBef>
            </a:pPr>
            <a:r>
              <a:rPr lang="en-US" dirty="0" smtClean="0"/>
              <a:t>The average pay in our area for other industries is $34,725</a:t>
            </a:r>
          </a:p>
          <a:p>
            <a:pPr defTabSz="923925" eaLnBrk="1" hangingPunct="1">
              <a:spcBef>
                <a:spcPct val="0"/>
              </a:spcBef>
            </a:pPr>
            <a:endParaRPr lang="en-US" b="1" u="sng" dirty="0" smtClean="0"/>
          </a:p>
          <a:p>
            <a:pPr defTabSz="923925" eaLnBrk="1" hangingPunct="1">
              <a:spcBef>
                <a:spcPct val="0"/>
              </a:spcBef>
            </a:pPr>
            <a:r>
              <a:rPr lang="en-US" b="1" u="sng" dirty="0" smtClean="0"/>
              <a:t>Bottom line is that manufacturing pays well above the averages.</a:t>
            </a:r>
          </a:p>
        </p:txBody>
      </p:sp>
      <p:sp>
        <p:nvSpPr>
          <p:cNvPr id="19460" name="Slide Number Placeholder 3"/>
          <p:cNvSpPr>
            <a:spLocks noGrp="1"/>
          </p:cNvSpPr>
          <p:nvPr>
            <p:ph type="sldNum" sz="quarter" idx="5"/>
          </p:nvPr>
        </p:nvSpPr>
        <p:spPr bwMode="auto">
          <a:noFill/>
          <a:ln>
            <a:miter lim="800000"/>
            <a:headEnd/>
            <a:tailEnd/>
          </a:ln>
        </p:spPr>
        <p:txBody>
          <a:bodyPr/>
          <a:lstStyle/>
          <a:p>
            <a:fld id="{2029A60B-B708-4AC5-981D-362E1962F129}"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defTabSz="923925" eaLnBrk="1" hangingPunct="1">
              <a:spcBef>
                <a:spcPct val="0"/>
              </a:spcBef>
            </a:pPr>
            <a:r>
              <a:rPr lang="en-US" smtClean="0"/>
              <a:t>From jobs that only require Short Term training or On the Job Training, to those with Masters or Doctorate Degrees, it is important to know that there are Careers in Manufacturing for many different skills and levels of education. And unlike many other fields, with Manufacturing there are many opportunities for you to get paid while you learn an advanced skill on the job.	</a:t>
            </a:r>
          </a:p>
          <a:p>
            <a:pPr defTabSz="923925" eaLnBrk="1" hangingPunct="1">
              <a:spcBef>
                <a:spcPct val="0"/>
              </a:spcBef>
            </a:pPr>
            <a:r>
              <a:rPr lang="en-US" smtClean="0"/>
              <a:t> </a:t>
            </a:r>
          </a:p>
          <a:p>
            <a:pPr defTabSz="923925" eaLnBrk="1" hangingPunct="1">
              <a:spcBef>
                <a:spcPct val="0"/>
              </a:spcBef>
            </a:pPr>
            <a:r>
              <a:rPr lang="en-US" smtClean="0"/>
              <a:t>Even with jobs that only require Short Term or On the Job training, you still need to have some mathematic and problem solving skills.  Being able to operate, program a machine or understand blueprints are necessary skills to have to work in today’s manufacturing industry. </a:t>
            </a:r>
          </a:p>
          <a:p>
            <a:pPr defTabSz="923925" eaLnBrk="1" hangingPunct="1">
              <a:spcBef>
                <a:spcPct val="0"/>
              </a:spcBef>
            </a:pPr>
            <a:endParaRPr lang="en-US" smtClean="0"/>
          </a:p>
          <a:p>
            <a:pPr defTabSz="923925" eaLnBrk="1" hangingPunct="1">
              <a:spcBef>
                <a:spcPct val="0"/>
              </a:spcBef>
            </a:pPr>
            <a:r>
              <a:rPr lang="en-US" smtClean="0"/>
              <a:t>Also, in the past, manufacturing was more of a male-dominated field, but not so today.  With innovations in technology replacing the need for brute strength, Employers nowadays are looking to hire innovative people that possess skills and credentials that they can use on the job.</a:t>
            </a:r>
          </a:p>
        </p:txBody>
      </p:sp>
      <p:sp>
        <p:nvSpPr>
          <p:cNvPr id="21508" name="Slide Number Placeholder 3"/>
          <p:cNvSpPr>
            <a:spLocks noGrp="1"/>
          </p:cNvSpPr>
          <p:nvPr>
            <p:ph type="sldNum" sz="quarter" idx="5"/>
          </p:nvPr>
        </p:nvSpPr>
        <p:spPr bwMode="auto">
          <a:noFill/>
          <a:ln>
            <a:miter lim="800000"/>
            <a:headEnd/>
            <a:tailEnd/>
          </a:ln>
        </p:spPr>
        <p:txBody>
          <a:bodyPr/>
          <a:lstStyle/>
          <a:p>
            <a:fld id="{9F85EE2F-BCD3-42F4-80F4-4B48BA301F29}"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defTabSz="923925" eaLnBrk="1" hangingPunct="1">
              <a:spcBef>
                <a:spcPct val="0"/>
              </a:spcBef>
              <a:defRPr/>
            </a:pPr>
            <a:r>
              <a:rPr lang="en-US" b="1" u="sng" dirty="0" smtClean="0"/>
              <a:t>Manufacturing Then vs. Now</a:t>
            </a:r>
          </a:p>
          <a:p>
            <a:pPr defTabSz="923925" eaLnBrk="1" hangingPunct="1">
              <a:spcBef>
                <a:spcPct val="0"/>
              </a:spcBef>
              <a:defRPr/>
            </a:pPr>
            <a:endParaRPr lang="en-US" b="1" u="sng" dirty="0" smtClean="0"/>
          </a:p>
          <a:p>
            <a:pPr defTabSz="923925" eaLnBrk="1" hangingPunct="1">
              <a:spcBef>
                <a:spcPct val="0"/>
              </a:spcBef>
              <a:defRPr/>
            </a:pPr>
            <a:r>
              <a:rPr lang="en-US" dirty="0" smtClean="0"/>
              <a:t>In previous generations, manufacturing facilities were loud and dirty places…and those images live on in movies and stories are parents and grandparents tell us about their mill days. But, today’s manufacturing workplace has evolved significantly. Most have adapted to more advanced manufacturing.  Today’s manufacturing has been modernized. Safety is the top priority and modern workplaces are clean, well-lit spaces.</a:t>
            </a:r>
          </a:p>
          <a:p>
            <a:pPr defTabSz="923925" eaLnBrk="1" hangingPunct="1">
              <a:spcBef>
                <a:spcPct val="0"/>
              </a:spcBef>
              <a:defRPr/>
            </a:pPr>
            <a:endParaRPr lang="en-US" dirty="0" smtClean="0"/>
          </a:p>
          <a:p>
            <a:pPr defTabSz="923925" eaLnBrk="1" hangingPunct="1">
              <a:spcBef>
                <a:spcPct val="0"/>
              </a:spcBef>
              <a:defRPr/>
            </a:pPr>
            <a:r>
              <a:rPr lang="en-US" dirty="0" smtClean="0"/>
              <a:t>Labor intensive jobs and outdated facilities of the past have been replaced by innovative, facilities using computers and high precision technologies operated by a skilled workforce.</a:t>
            </a:r>
          </a:p>
          <a:p>
            <a:pPr defTabSz="923925" eaLnBrk="1" hangingPunct="1">
              <a:spcBef>
                <a:spcPct val="0"/>
              </a:spcBef>
              <a:defRPr/>
            </a:pPr>
            <a:endParaRPr lang="en-US" dirty="0" smtClean="0"/>
          </a:p>
          <a:p>
            <a:pPr defTabSz="923925" eaLnBrk="1" hangingPunct="1">
              <a:spcBef>
                <a:spcPct val="0"/>
              </a:spcBef>
              <a:defRPr/>
            </a:pPr>
            <a:r>
              <a:rPr lang="en-US" dirty="0" smtClean="0"/>
              <a:t>Stress importance of skills</a:t>
            </a:r>
          </a:p>
          <a:p>
            <a:pPr defTabSz="923925" eaLnBrk="1" hangingPunct="1">
              <a:spcBef>
                <a:spcPct val="0"/>
              </a:spcBef>
              <a:defRPr/>
            </a:pPr>
            <a:endParaRPr lang="en-US" dirty="0" smtClean="0"/>
          </a:p>
          <a:p>
            <a:pPr defTabSz="923925" eaLnBrk="1" hangingPunct="1">
              <a:spcBef>
                <a:spcPct val="0"/>
              </a:spcBef>
              <a:defRPr/>
            </a:pPr>
            <a:r>
              <a:rPr lang="en-US" dirty="0" smtClean="0"/>
              <a:t>3D printing is one of the most popular recent innovations in Manufacturing. You got to see the new National Additive Manufacturing Innovation Institute—it’s been making news all across the country—and it’s right here in our own back yard. 3D Printing is going to revolutionize the industry. </a:t>
            </a:r>
          </a:p>
          <a:p>
            <a:pPr defTabSz="923925" eaLnBrk="1" hangingPunct="1">
              <a:spcBef>
                <a:spcPct val="0"/>
              </a:spcBef>
              <a:defRPr/>
            </a:pPr>
            <a:endParaRPr lang="en-US" dirty="0" smtClean="0"/>
          </a:p>
          <a:p>
            <a:pPr defTabSz="923925" eaLnBrk="1" hangingPunct="1">
              <a:spcBef>
                <a:spcPct val="0"/>
              </a:spcBef>
              <a:defRPr/>
            </a:pPr>
            <a:r>
              <a:rPr lang="en-US" dirty="0" smtClean="0"/>
              <a:t>While in traditional manufacturing you start with raw material, like steel or plastic, and take away sections of it to make the shape you desire, with 3D printing (or Additive manufacturing) the printer is programmed to add material in Micro thin layers to form the finished product. </a:t>
            </a:r>
          </a:p>
          <a:p>
            <a:pPr defTabSz="923925" eaLnBrk="1" hangingPunct="1">
              <a:spcBef>
                <a:spcPct val="0"/>
              </a:spcBef>
              <a:defRPr/>
            </a:pPr>
            <a:endParaRPr lang="en-US" dirty="0" smtClean="0"/>
          </a:p>
          <a:p>
            <a:pPr defTabSz="923925" eaLnBrk="1" hangingPunct="1">
              <a:spcBef>
                <a:spcPct val="0"/>
              </a:spcBef>
              <a:defRPr/>
            </a:pPr>
            <a:r>
              <a:rPr lang="en-US" dirty="0" smtClean="0"/>
              <a:t>…and who knows what other new innovation may be just around the corner?</a:t>
            </a:r>
          </a:p>
        </p:txBody>
      </p:sp>
      <p:sp>
        <p:nvSpPr>
          <p:cNvPr id="23556" name="Slide Number Placeholder 3"/>
          <p:cNvSpPr>
            <a:spLocks noGrp="1"/>
          </p:cNvSpPr>
          <p:nvPr>
            <p:ph type="sldNum" sz="quarter" idx="5"/>
          </p:nvPr>
        </p:nvSpPr>
        <p:spPr bwMode="auto">
          <a:noFill/>
          <a:ln>
            <a:miter lim="800000"/>
            <a:headEnd/>
            <a:tailEnd/>
          </a:ln>
        </p:spPr>
        <p:txBody>
          <a:bodyPr/>
          <a:lstStyle/>
          <a:p>
            <a:fld id="{BCC940AD-6797-4850-8139-947E8C1D2089}"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And Industry Needs You!</a:t>
            </a:r>
          </a:p>
          <a:p>
            <a:pPr eaLnBrk="1" hangingPunct="1">
              <a:spcBef>
                <a:spcPct val="0"/>
              </a:spcBef>
            </a:pPr>
            <a:endParaRPr lang="en-US" smtClean="0"/>
          </a:p>
          <a:p>
            <a:pPr eaLnBrk="1" hangingPunct="1">
              <a:spcBef>
                <a:spcPct val="0"/>
              </a:spcBef>
            </a:pPr>
            <a:r>
              <a:rPr lang="en-US" smtClean="0"/>
              <a:t>And here’s why:</a:t>
            </a:r>
          </a:p>
          <a:p>
            <a:pPr eaLnBrk="1" hangingPunct="1">
              <a:spcBef>
                <a:spcPct val="0"/>
              </a:spcBef>
            </a:pPr>
            <a:endParaRPr lang="en-US" smtClean="0"/>
          </a:p>
          <a:p>
            <a:pPr eaLnBrk="1" hangingPunct="1">
              <a:spcBef>
                <a:spcPct val="0"/>
              </a:spcBef>
            </a:pPr>
            <a:r>
              <a:rPr lang="en-US" smtClean="0"/>
              <a:t>One of the most common problems is that there is a shortage of people going into Manufacturing with in-demand skills.</a:t>
            </a:r>
          </a:p>
          <a:p>
            <a:pPr eaLnBrk="1" hangingPunct="1">
              <a:spcBef>
                <a:spcPct val="0"/>
              </a:spcBef>
            </a:pPr>
            <a:endParaRPr lang="en-US" smtClean="0"/>
          </a:p>
          <a:p>
            <a:pPr eaLnBrk="1" hangingPunct="1">
              <a:spcBef>
                <a:spcPct val="0"/>
              </a:spcBef>
            </a:pPr>
            <a:r>
              <a:rPr lang="en-US" smtClean="0"/>
              <a:t>Manufacturing in our Region is growing – 7% from 2009 to 2011 an increase of 2,300 jobs and in a recent survey Companies indicated that if they could find workers with the right skills, they could hire as many as 1,100 more people.</a:t>
            </a:r>
          </a:p>
          <a:p>
            <a:pPr eaLnBrk="1" hangingPunct="1">
              <a:spcBef>
                <a:spcPct val="0"/>
              </a:spcBef>
            </a:pPr>
            <a:endParaRPr lang="en-US" b="1" u="sng" smtClean="0"/>
          </a:p>
          <a:p>
            <a:pPr eaLnBrk="1" hangingPunct="1">
              <a:spcBef>
                <a:spcPct val="0"/>
              </a:spcBef>
            </a:pPr>
            <a:r>
              <a:rPr lang="en-US" b="1" u="sng" smtClean="0"/>
              <a:t>So you will be coming into the job market at the PERFECT TIME to get a manufacturing job</a:t>
            </a:r>
          </a:p>
        </p:txBody>
      </p:sp>
      <p:sp>
        <p:nvSpPr>
          <p:cNvPr id="25604" name="Slide Number Placeholder 3"/>
          <p:cNvSpPr>
            <a:spLocks noGrp="1"/>
          </p:cNvSpPr>
          <p:nvPr>
            <p:ph type="sldNum" sz="quarter" idx="5"/>
          </p:nvPr>
        </p:nvSpPr>
        <p:spPr bwMode="auto">
          <a:noFill/>
          <a:ln>
            <a:miter lim="800000"/>
            <a:headEnd/>
            <a:tailEnd/>
          </a:ln>
        </p:spPr>
        <p:txBody>
          <a:bodyPr/>
          <a:lstStyle/>
          <a:p>
            <a:fld id="{5BFF3509-ECCE-4107-91B2-F6D8FD31DCBE}"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What can Manufacturing mean for you?</a:t>
            </a:r>
          </a:p>
          <a:p>
            <a:pPr eaLnBrk="1" hangingPunct="1">
              <a:spcBef>
                <a:spcPct val="0"/>
              </a:spcBef>
            </a:pPr>
            <a:endParaRPr lang="en-US" smtClean="0"/>
          </a:p>
          <a:p>
            <a:pPr eaLnBrk="1" hangingPunct="1">
              <a:spcBef>
                <a:spcPct val="0"/>
              </a:spcBef>
            </a:pPr>
            <a:r>
              <a:rPr lang="en-US" smtClean="0"/>
              <a:t>Already talked about the many great paying jobs and not enough people to fill them---that means opportunity for you and other young people.</a:t>
            </a:r>
          </a:p>
          <a:p>
            <a:pPr eaLnBrk="1" hangingPunct="1">
              <a:spcBef>
                <a:spcPct val="0"/>
              </a:spcBef>
            </a:pPr>
            <a:endParaRPr lang="en-US" smtClean="0"/>
          </a:p>
          <a:p>
            <a:pPr eaLnBrk="1" hangingPunct="1">
              <a:spcBef>
                <a:spcPct val="0"/>
              </a:spcBef>
            </a:pPr>
            <a:r>
              <a:rPr lang="en-US" smtClean="0"/>
              <a:t>The goal of getting education and training is so that you can get a good </a:t>
            </a:r>
            <a:r>
              <a:rPr lang="en-US" b="1" smtClean="0"/>
              <a:t>career</a:t>
            </a:r>
            <a:r>
              <a:rPr lang="en-US" smtClean="0"/>
              <a:t> that supports you and your family’s lifestyle.  </a:t>
            </a:r>
          </a:p>
          <a:p>
            <a:pPr eaLnBrk="1" hangingPunct="1">
              <a:spcBef>
                <a:spcPct val="0"/>
              </a:spcBef>
            </a:pPr>
            <a:endParaRPr lang="en-US" smtClean="0"/>
          </a:p>
          <a:p>
            <a:pPr eaLnBrk="1" hangingPunct="1">
              <a:spcBef>
                <a:spcPct val="0"/>
              </a:spcBef>
            </a:pPr>
            <a:r>
              <a:rPr lang="en-US" smtClean="0"/>
              <a:t>Because manufacturing jobs are booming, you can earn a great </a:t>
            </a:r>
            <a:r>
              <a:rPr lang="en-US" b="1" smtClean="0"/>
              <a:t>salary </a:t>
            </a:r>
            <a:r>
              <a:rPr lang="en-US" smtClean="0"/>
              <a:t>that supports the lifestyle you want.</a:t>
            </a:r>
          </a:p>
          <a:p>
            <a:pPr eaLnBrk="1" hangingPunct="1">
              <a:spcBef>
                <a:spcPct val="0"/>
              </a:spcBef>
            </a:pPr>
            <a:endParaRPr lang="en-US" smtClean="0"/>
          </a:p>
          <a:p>
            <a:pPr eaLnBrk="1" hangingPunct="1">
              <a:spcBef>
                <a:spcPct val="0"/>
              </a:spcBef>
            </a:pPr>
            <a:r>
              <a:rPr lang="en-US" smtClean="0"/>
              <a:t>Training programs to get skills needed to get a job are typically shorter and less expensive. You can even get started in high school. Then, if you want to go on to college, manufacturers will pay for continuing education==tuition reimbursement. 	</a:t>
            </a:r>
          </a:p>
          <a:p>
            <a:pPr eaLnBrk="1" hangingPunct="1">
              <a:spcBef>
                <a:spcPct val="0"/>
              </a:spcBef>
            </a:pPr>
            <a:endParaRPr lang="en-US" smtClean="0"/>
          </a:p>
          <a:p>
            <a:pPr eaLnBrk="1" hangingPunct="1">
              <a:spcBef>
                <a:spcPct val="0"/>
              </a:spcBef>
            </a:pPr>
            <a:r>
              <a:rPr lang="en-US" smtClean="0"/>
              <a:t>Your goal should also include doing something you enjoy and find interesting. Manufacturing can provide you with more than just a job now…it’s a career pathway—meaning you will have opportunities for advancement your entire working life.</a:t>
            </a:r>
          </a:p>
          <a:p>
            <a:pPr eaLnBrk="1" hangingPunct="1">
              <a:spcBef>
                <a:spcPct val="0"/>
              </a:spcBef>
            </a:pPr>
            <a:endParaRPr lang="en-US" smtClean="0"/>
          </a:p>
          <a:p>
            <a:pPr eaLnBrk="1" hangingPunct="1">
              <a:spcBef>
                <a:spcPct val="0"/>
              </a:spcBef>
            </a:pPr>
            <a:r>
              <a:rPr lang="en-US" smtClean="0"/>
              <a:t>Manufacturing is very diverse and offers a lot of opportunities for people with a wide variety of interests.</a:t>
            </a:r>
          </a:p>
        </p:txBody>
      </p:sp>
      <p:sp>
        <p:nvSpPr>
          <p:cNvPr id="27652" name="Slide Number Placeholder 3"/>
          <p:cNvSpPr>
            <a:spLocks noGrp="1"/>
          </p:cNvSpPr>
          <p:nvPr>
            <p:ph type="sldNum" sz="quarter" idx="5"/>
          </p:nvPr>
        </p:nvSpPr>
        <p:spPr bwMode="auto">
          <a:noFill/>
          <a:ln>
            <a:miter lim="800000"/>
            <a:headEnd/>
            <a:tailEnd/>
          </a:ln>
        </p:spPr>
        <p:txBody>
          <a:bodyPr/>
          <a:lstStyle/>
          <a:p>
            <a:fld id="{C93C3AE5-2B42-4C0B-B82C-DECF9A03C6A6}"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as you are coming closer to graduating from School you should be thinking about what you want to do with your future.  There are many options and it can seem overwhelming, but</a:t>
            </a:r>
            <a:r>
              <a:rPr lang="en-US" smtClean="0">
                <a:solidFill>
                  <a:srgbClr val="FF0000"/>
                </a:solidFill>
              </a:rPr>
              <a:t> </a:t>
            </a:r>
            <a:r>
              <a:rPr lang="en-US" smtClean="0">
                <a:solidFill>
                  <a:srgbClr val="7030A0"/>
                </a:solidFill>
              </a:rPr>
              <a:t>that is why I am here to help guide you with some career pathways. Here are some options to take a look at that would gear you towards a great career! </a:t>
            </a:r>
          </a:p>
          <a:p>
            <a:pPr eaLnBrk="1" hangingPunct="1">
              <a:spcBef>
                <a:spcPct val="0"/>
              </a:spcBef>
            </a:pPr>
            <a:endParaRPr lang="en-US" smtClean="0"/>
          </a:p>
          <a:p>
            <a:pPr eaLnBrk="1" hangingPunct="1">
              <a:spcBef>
                <a:spcPct val="0"/>
              </a:spcBef>
            </a:pPr>
            <a:r>
              <a:rPr lang="en-US" smtClean="0"/>
              <a:t>And for those of you who do have a plan, you may start somewhere and find </a:t>
            </a:r>
            <a:r>
              <a:rPr lang="en-US" smtClean="0">
                <a:solidFill>
                  <a:srgbClr val="7030A0"/>
                </a:solidFill>
              </a:rPr>
              <a:t>out</a:t>
            </a:r>
            <a:r>
              <a:rPr lang="en-US" smtClean="0"/>
              <a:t> that it doesn’t really interest you after all.  </a:t>
            </a:r>
          </a:p>
          <a:p>
            <a:pPr eaLnBrk="1" hangingPunct="1">
              <a:spcBef>
                <a:spcPct val="0"/>
              </a:spcBef>
            </a:pPr>
            <a:endParaRPr lang="en-US" smtClean="0"/>
          </a:p>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2B8FE18E-122F-4ED3-A117-D8C5842ED7BF}"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defTabSz="923925" eaLnBrk="1" hangingPunct="1">
              <a:spcBef>
                <a:spcPct val="0"/>
              </a:spcBef>
            </a:pPr>
            <a:r>
              <a:rPr lang="en-US" b="1" u="sng" dirty="0" smtClean="0">
                <a:solidFill>
                  <a:srgbClr val="FF0000"/>
                </a:solidFill>
              </a:rPr>
              <a:t>More Information on Manufacturing</a:t>
            </a:r>
          </a:p>
          <a:p>
            <a:pPr defTabSz="923925" eaLnBrk="1" hangingPunct="1">
              <a:spcBef>
                <a:spcPct val="0"/>
              </a:spcBef>
            </a:pPr>
            <a:endParaRPr lang="en-US" dirty="0" smtClean="0"/>
          </a:p>
          <a:p>
            <a:pPr defTabSz="923925" eaLnBrk="1" hangingPunct="1">
              <a:spcBef>
                <a:spcPct val="0"/>
              </a:spcBef>
            </a:pPr>
            <a:r>
              <a:rPr lang="en-US" dirty="0" smtClean="0"/>
              <a:t>If you haven’t already done so, I strongly recommend you to view the “Industry Needs You” and Mahoning Valley Manufacturers website which give you a snapshot of many of our local employers, there products, or what steps were taken by some employees to jump start their careers.</a:t>
            </a:r>
          </a:p>
          <a:p>
            <a:pPr defTabSz="923925" eaLnBrk="1" hangingPunct="1">
              <a:spcBef>
                <a:spcPct val="0"/>
              </a:spcBef>
            </a:pPr>
            <a:endParaRPr lang="en-US" dirty="0" smtClean="0"/>
          </a:p>
          <a:p>
            <a:pPr defTabSz="923925" eaLnBrk="1" hangingPunct="1">
              <a:spcBef>
                <a:spcPct val="0"/>
              </a:spcBef>
            </a:pPr>
            <a:r>
              <a:rPr lang="en-US" dirty="0" smtClean="0"/>
              <a:t>Also, the “Manufacturing Is Cool” video which is a manufacturing oriented interactive website to use for a fun learning tool  or possible career aid.</a:t>
            </a:r>
          </a:p>
        </p:txBody>
      </p:sp>
      <p:sp>
        <p:nvSpPr>
          <p:cNvPr id="31748" name="Slide Number Placeholder 3"/>
          <p:cNvSpPr>
            <a:spLocks noGrp="1"/>
          </p:cNvSpPr>
          <p:nvPr>
            <p:ph type="sldNum" sz="quarter" idx="5"/>
          </p:nvPr>
        </p:nvSpPr>
        <p:spPr bwMode="auto">
          <a:noFill/>
          <a:ln>
            <a:miter lim="800000"/>
            <a:headEnd/>
            <a:tailEnd/>
          </a:ln>
        </p:spPr>
        <p:txBody>
          <a:bodyPr/>
          <a:lstStyle/>
          <a:p>
            <a:fld id="{612118BD-3629-407E-A2BE-77EC0CAA070C}"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lgn="l">
              <a:defRPr/>
            </a:lvl1pPr>
          </a:lstStyle>
          <a:p>
            <a:pPr>
              <a:defRPr/>
            </a:pPr>
            <a:fld id="{0BB8BAA9-2C58-4888-ACCE-9716642EB1F2}" type="datetimeFigureOut">
              <a:rPr lang="en-US"/>
              <a:pPr>
                <a:defRPr/>
              </a:pPr>
              <a:t>8/31/2015</a:t>
            </a:fld>
            <a:endParaRPr lang="en-US"/>
          </a:p>
        </p:txBody>
      </p:sp>
      <p:sp>
        <p:nvSpPr>
          <p:cNvPr id="7" name="Footer Placeholder 4"/>
          <p:cNvSpPr>
            <a:spLocks noGrp="1"/>
          </p:cNvSpPr>
          <p:nvPr>
            <p:ph type="ftr" sz="quarter" idx="11"/>
          </p:nvPr>
        </p:nvSpPr>
        <p:spPr/>
        <p:txBody>
          <a:bodyPr/>
          <a:lstStyle>
            <a:lvl1pPr>
              <a:defRPr>
                <a:solidFill>
                  <a:schemeClr val="tx1">
                    <a:tint val="95000"/>
                  </a:schemeClr>
                </a:solidFill>
              </a:defRPr>
            </a:lvl1pPr>
          </a:lstStyle>
          <a:p>
            <a:pPr>
              <a:defRPr/>
            </a:pPr>
            <a:endParaRPr lang="en-US"/>
          </a:p>
        </p:txBody>
      </p:sp>
      <p:sp>
        <p:nvSpPr>
          <p:cNvPr id="8" name="Slide Number Placeholder 5"/>
          <p:cNvSpPr>
            <a:spLocks noGrp="1"/>
          </p:cNvSpPr>
          <p:nvPr>
            <p:ph type="sldNum" sz="quarter" idx="12"/>
          </p:nvPr>
        </p:nvSpPr>
        <p:spPr/>
        <p:txBody>
          <a:bodyPr/>
          <a:lstStyle>
            <a:lvl1pPr algn="r">
              <a:defRPr>
                <a:solidFill>
                  <a:srgbClr val="FFFFFF"/>
                </a:solidFill>
              </a:defRPr>
            </a:lvl1pPr>
          </a:lstStyle>
          <a:p>
            <a:fld id="{3CAEAFBE-9A20-43AF-8F79-46B23F4D9BCC}"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a:defRPr/>
            </a:lvl1pPr>
          </a:lstStyle>
          <a:p>
            <a:pPr>
              <a:defRPr/>
            </a:pPr>
            <a:fld id="{21859B62-9F78-4F38-9DD3-0172B18531F0}" type="datetimeFigureOut">
              <a:rPr lang="en-US"/>
              <a:pPr>
                <a:defRPr/>
              </a:pPr>
              <a:t>8/31/2015</a:t>
            </a:fld>
            <a:endParaRPr lang="en-US"/>
          </a:p>
        </p:txBody>
      </p:sp>
      <p:sp>
        <p:nvSpPr>
          <p:cNvPr id="5" name="Footer Placeholder 4"/>
          <p:cNvSpPr>
            <a:spLocks noGrp="1"/>
          </p:cNvSpPr>
          <p:nvPr>
            <p:ph type="ftr" sz="quarter" idx="11"/>
          </p:nvPr>
        </p:nvSpPr>
        <p:spPr/>
        <p:txBody>
          <a:bodyPr/>
          <a:lstStyle>
            <a:lvl1pPr>
              <a:defRPr>
                <a:solidFill>
                  <a:schemeClr val="tx1">
                    <a:tint val="9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lgn="r">
              <a:defRPr/>
            </a:lvl1pPr>
          </a:lstStyle>
          <a:p>
            <a:fld id="{49E1AD70-FA78-4C25-B3CF-A0D4F28BCD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lgn="l">
              <a:defRPr/>
            </a:lvl1pPr>
          </a:lstStyle>
          <a:p>
            <a:pPr>
              <a:defRPr/>
            </a:pPr>
            <a:fld id="{AAAB9E2D-0C63-40F7-A1AE-E30885FB3F5B}" type="datetimeFigureOut">
              <a:rPr lang="en-US"/>
              <a:pPr>
                <a:defRPr/>
              </a:pPr>
              <a:t>8/31/2015</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solidFill>
                  <a:schemeClr val="tx1">
                    <a:tint val="95000"/>
                  </a:schemeClr>
                </a:solidFill>
              </a:defRPr>
            </a:lvl1pPr>
          </a:lstStyle>
          <a:p>
            <a:pPr>
              <a:defRPr/>
            </a:pPr>
            <a:endParaRPr lang="en-US"/>
          </a:p>
        </p:txBody>
      </p:sp>
      <p:sp>
        <p:nvSpPr>
          <p:cNvPr id="8" name="Slide Number Placeholder 5"/>
          <p:cNvSpPr>
            <a:spLocks noGrp="1"/>
          </p:cNvSpPr>
          <p:nvPr>
            <p:ph type="sldNum" sz="quarter" idx="12"/>
          </p:nvPr>
        </p:nvSpPr>
        <p:spPr/>
        <p:txBody>
          <a:bodyPr/>
          <a:lstStyle>
            <a:lvl1pPr algn="r">
              <a:defRPr/>
            </a:lvl1pPr>
          </a:lstStyle>
          <a:p>
            <a:fld id="{1E98E248-760A-4F49-A06B-D21536D3339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a:defRPr/>
            </a:lvl1pPr>
          </a:lstStyle>
          <a:p>
            <a:pPr>
              <a:defRPr/>
            </a:pPr>
            <a:fld id="{0DEC11A9-F85B-46E7-A0A7-31B837F3863E}" type="datetimeFigureOut">
              <a:rPr lang="en-US"/>
              <a:pPr>
                <a:defRPr/>
              </a:pPr>
              <a:t>8/31/2015</a:t>
            </a:fld>
            <a:endParaRPr lang="en-US"/>
          </a:p>
        </p:txBody>
      </p:sp>
      <p:sp>
        <p:nvSpPr>
          <p:cNvPr id="5" name="Footer Placeholder 4"/>
          <p:cNvSpPr>
            <a:spLocks noGrp="1"/>
          </p:cNvSpPr>
          <p:nvPr>
            <p:ph type="ftr" sz="quarter" idx="11"/>
          </p:nvPr>
        </p:nvSpPr>
        <p:spPr/>
        <p:txBody>
          <a:bodyPr/>
          <a:lstStyle>
            <a:lvl1pPr>
              <a:defRPr>
                <a:solidFill>
                  <a:schemeClr val="tx1">
                    <a:tint val="9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lgn="r">
              <a:defRPr/>
            </a:lvl1pPr>
          </a:lstStyle>
          <a:p>
            <a:fld id="{5CD87919-047A-4980-B260-7B777053BAB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lgn="l">
              <a:defRPr/>
            </a:lvl1pPr>
          </a:lstStyle>
          <a:p>
            <a:pPr>
              <a:defRPr/>
            </a:pPr>
            <a:fld id="{DAF59B90-CED8-4936-B250-4848412AEF42}" type="datetimeFigureOut">
              <a:rPr lang="en-US"/>
              <a:pPr>
                <a:defRPr/>
              </a:pPr>
              <a:t>8/31/2015</a:t>
            </a:fld>
            <a:endParaRPr lang="en-US"/>
          </a:p>
        </p:txBody>
      </p:sp>
      <p:sp>
        <p:nvSpPr>
          <p:cNvPr id="7" name="Footer Placeholder 4"/>
          <p:cNvSpPr>
            <a:spLocks noGrp="1"/>
          </p:cNvSpPr>
          <p:nvPr>
            <p:ph type="ftr" sz="quarter" idx="11"/>
          </p:nvPr>
        </p:nvSpPr>
        <p:spPr/>
        <p:txBody>
          <a:bodyPr/>
          <a:lstStyle>
            <a:lvl1pPr>
              <a:defRPr>
                <a:solidFill>
                  <a:schemeClr val="tx1">
                    <a:tint val="95000"/>
                  </a:schemeClr>
                </a:solidFill>
              </a:defRPr>
            </a:lvl1pPr>
          </a:lstStyle>
          <a:p>
            <a:pPr>
              <a:defRPr/>
            </a:pPr>
            <a:endParaRPr lang="en-US"/>
          </a:p>
        </p:txBody>
      </p:sp>
      <p:sp>
        <p:nvSpPr>
          <p:cNvPr id="8" name="Slide Number Placeholder 5"/>
          <p:cNvSpPr>
            <a:spLocks noGrp="1"/>
          </p:cNvSpPr>
          <p:nvPr>
            <p:ph type="sldNum" sz="quarter" idx="12"/>
          </p:nvPr>
        </p:nvSpPr>
        <p:spPr/>
        <p:txBody>
          <a:bodyPr/>
          <a:lstStyle>
            <a:lvl1pPr algn="r">
              <a:defRPr>
                <a:solidFill>
                  <a:srgbClr val="FFFFFF"/>
                </a:solidFill>
              </a:defRPr>
            </a:lvl1pPr>
          </a:lstStyle>
          <a:p>
            <a:fld id="{1B716D6B-A7DC-4690-B562-E9AD51D187EF}"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l">
              <a:defRPr/>
            </a:lvl1pPr>
          </a:lstStyle>
          <a:p>
            <a:pPr>
              <a:defRPr/>
            </a:pPr>
            <a:fld id="{EDC54AD8-9232-4FC7-8C58-E744A03B4212}" type="datetimeFigureOut">
              <a:rPr lang="en-US"/>
              <a:pPr>
                <a:defRPr/>
              </a:pPr>
              <a:t>8/31/2015</a:t>
            </a:fld>
            <a:endParaRPr lang="en-US"/>
          </a:p>
        </p:txBody>
      </p:sp>
      <p:sp>
        <p:nvSpPr>
          <p:cNvPr id="6" name="Footer Placeholder 5"/>
          <p:cNvSpPr>
            <a:spLocks noGrp="1"/>
          </p:cNvSpPr>
          <p:nvPr>
            <p:ph type="ftr" sz="quarter" idx="11"/>
          </p:nvPr>
        </p:nvSpPr>
        <p:spPr/>
        <p:txBody>
          <a:bodyPr/>
          <a:lstStyle>
            <a:lvl1pPr>
              <a:defRPr>
                <a:solidFill>
                  <a:schemeClr val="tx1">
                    <a:tint val="9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lgn="r">
              <a:defRPr/>
            </a:lvl1pPr>
          </a:lstStyle>
          <a:p>
            <a:fld id="{BA5F9693-7005-4554-95C3-5953BB174D3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l">
              <a:defRPr/>
            </a:lvl1pPr>
          </a:lstStyle>
          <a:p>
            <a:pPr>
              <a:defRPr/>
            </a:pPr>
            <a:fld id="{670BC57C-90AC-4661-A049-39455F7DE0BE}" type="datetimeFigureOut">
              <a:rPr lang="en-US"/>
              <a:pPr>
                <a:defRPr/>
              </a:pPr>
              <a:t>8/31/2015</a:t>
            </a:fld>
            <a:endParaRPr lang="en-US"/>
          </a:p>
        </p:txBody>
      </p:sp>
      <p:sp>
        <p:nvSpPr>
          <p:cNvPr id="8" name="Footer Placeholder 7"/>
          <p:cNvSpPr>
            <a:spLocks noGrp="1"/>
          </p:cNvSpPr>
          <p:nvPr>
            <p:ph type="ftr" sz="quarter" idx="11"/>
          </p:nvPr>
        </p:nvSpPr>
        <p:spPr/>
        <p:txBody>
          <a:bodyPr/>
          <a:lstStyle>
            <a:lvl1pPr>
              <a:defRPr>
                <a:solidFill>
                  <a:schemeClr val="tx1">
                    <a:tint val="95000"/>
                  </a:schemeClr>
                </a:solidFill>
              </a:defRPr>
            </a:lvl1pPr>
          </a:lstStyle>
          <a:p>
            <a:pPr>
              <a:defRPr/>
            </a:pPr>
            <a:endParaRPr lang="en-US"/>
          </a:p>
        </p:txBody>
      </p:sp>
      <p:sp>
        <p:nvSpPr>
          <p:cNvPr id="9" name="Slide Number Placeholder 8"/>
          <p:cNvSpPr>
            <a:spLocks noGrp="1"/>
          </p:cNvSpPr>
          <p:nvPr>
            <p:ph type="sldNum" sz="quarter" idx="12"/>
          </p:nvPr>
        </p:nvSpPr>
        <p:spPr/>
        <p:txBody>
          <a:bodyPr/>
          <a:lstStyle>
            <a:lvl1pPr algn="r">
              <a:defRPr/>
            </a:lvl1pPr>
          </a:lstStyle>
          <a:p>
            <a:fld id="{DC548EF0-7B4E-4DF8-86E3-00581A6C2E0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l">
              <a:defRPr/>
            </a:lvl1pPr>
          </a:lstStyle>
          <a:p>
            <a:pPr>
              <a:defRPr/>
            </a:pPr>
            <a:fld id="{EEEAFE79-B41C-4611-B9D7-47C3BF959501}" type="datetimeFigureOut">
              <a:rPr lang="en-US"/>
              <a:pPr>
                <a:defRPr/>
              </a:pPr>
              <a:t>8/31/2015</a:t>
            </a:fld>
            <a:endParaRPr lang="en-US"/>
          </a:p>
        </p:txBody>
      </p:sp>
      <p:sp>
        <p:nvSpPr>
          <p:cNvPr id="4" name="Footer Placeholder 3"/>
          <p:cNvSpPr>
            <a:spLocks noGrp="1"/>
          </p:cNvSpPr>
          <p:nvPr>
            <p:ph type="ftr" sz="quarter" idx="11"/>
          </p:nvPr>
        </p:nvSpPr>
        <p:spPr/>
        <p:txBody>
          <a:bodyPr/>
          <a:lstStyle>
            <a:lvl1pPr>
              <a:defRPr>
                <a:solidFill>
                  <a:schemeClr val="tx1">
                    <a:tint val="95000"/>
                  </a:schemeClr>
                </a:solidFill>
              </a:defRPr>
            </a:lvl1pPr>
          </a:lstStyle>
          <a:p>
            <a:pPr>
              <a:defRPr/>
            </a:pPr>
            <a:endParaRPr lang="en-US"/>
          </a:p>
        </p:txBody>
      </p:sp>
      <p:sp>
        <p:nvSpPr>
          <p:cNvPr id="5" name="Slide Number Placeholder 4"/>
          <p:cNvSpPr>
            <a:spLocks noGrp="1"/>
          </p:cNvSpPr>
          <p:nvPr>
            <p:ph type="sldNum" sz="quarter" idx="12"/>
          </p:nvPr>
        </p:nvSpPr>
        <p:spPr/>
        <p:txBody>
          <a:bodyPr/>
          <a:lstStyle>
            <a:lvl1pPr algn="r">
              <a:defRPr/>
            </a:lvl1pPr>
          </a:lstStyle>
          <a:p>
            <a:fld id="{2452C16B-3028-469E-8BE4-E0F31C298E6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l">
              <a:defRPr/>
            </a:lvl1pPr>
          </a:lstStyle>
          <a:p>
            <a:pPr>
              <a:defRPr/>
            </a:pPr>
            <a:fld id="{303438BE-FBC0-4274-96E8-19E34489F716}" type="datetimeFigureOut">
              <a:rPr lang="en-US"/>
              <a:pPr>
                <a:defRPr/>
              </a:pPr>
              <a:t>8/31/2015</a:t>
            </a:fld>
            <a:endParaRPr lang="en-US"/>
          </a:p>
        </p:txBody>
      </p:sp>
      <p:sp>
        <p:nvSpPr>
          <p:cNvPr id="3" name="Footer Placeholder 2"/>
          <p:cNvSpPr>
            <a:spLocks noGrp="1"/>
          </p:cNvSpPr>
          <p:nvPr>
            <p:ph type="ftr" sz="quarter" idx="11"/>
          </p:nvPr>
        </p:nvSpPr>
        <p:spPr/>
        <p:txBody>
          <a:bodyPr/>
          <a:lstStyle>
            <a:lvl1pPr>
              <a:defRPr>
                <a:solidFill>
                  <a:schemeClr val="tx1">
                    <a:tint val="95000"/>
                  </a:schemeClr>
                </a:solidFill>
              </a:defRPr>
            </a:lvl1pPr>
          </a:lstStyle>
          <a:p>
            <a:pPr>
              <a:defRPr/>
            </a:pPr>
            <a:endParaRPr lang="en-US"/>
          </a:p>
        </p:txBody>
      </p:sp>
      <p:sp>
        <p:nvSpPr>
          <p:cNvPr id="4" name="Slide Number Placeholder 3"/>
          <p:cNvSpPr>
            <a:spLocks noGrp="1"/>
          </p:cNvSpPr>
          <p:nvPr>
            <p:ph type="sldNum" sz="quarter" idx="12"/>
          </p:nvPr>
        </p:nvSpPr>
        <p:spPr/>
        <p:txBody>
          <a:bodyPr/>
          <a:lstStyle>
            <a:lvl1pPr algn="r">
              <a:defRPr/>
            </a:lvl1pPr>
          </a:lstStyle>
          <a:p>
            <a:fld id="{389A56F6-A0FF-4BC0-A33E-7941B2BF232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lgn="l">
              <a:defRPr/>
            </a:lvl1pPr>
          </a:lstStyle>
          <a:p>
            <a:pPr>
              <a:defRPr/>
            </a:pPr>
            <a:fld id="{B5DC26FF-AF10-4D9F-8151-2341A9F4BDB3}" type="datetimeFigureOut">
              <a:rPr lang="en-US"/>
              <a:pPr>
                <a:defRPr/>
              </a:pPr>
              <a:t>8/31/2015</a:t>
            </a:fld>
            <a:endParaRPr lang="en-US"/>
          </a:p>
        </p:txBody>
      </p:sp>
      <p:sp>
        <p:nvSpPr>
          <p:cNvPr id="8" name="Footer Placeholder 5"/>
          <p:cNvSpPr>
            <a:spLocks noGrp="1"/>
          </p:cNvSpPr>
          <p:nvPr>
            <p:ph type="ftr" sz="quarter" idx="11"/>
          </p:nvPr>
        </p:nvSpPr>
        <p:spPr/>
        <p:txBody>
          <a:bodyPr/>
          <a:lstStyle>
            <a:lvl1pPr>
              <a:defRPr>
                <a:solidFill>
                  <a:schemeClr val="tx1">
                    <a:tint val="95000"/>
                  </a:schemeClr>
                </a:solidFill>
              </a:defRPr>
            </a:lvl1pPr>
          </a:lstStyle>
          <a:p>
            <a:pPr>
              <a:defRPr/>
            </a:pPr>
            <a:endParaRPr lang="en-US"/>
          </a:p>
        </p:txBody>
      </p:sp>
      <p:sp>
        <p:nvSpPr>
          <p:cNvPr id="9" name="Slide Number Placeholder 6"/>
          <p:cNvSpPr>
            <a:spLocks noGrp="1"/>
          </p:cNvSpPr>
          <p:nvPr>
            <p:ph type="sldNum" sz="quarter" idx="12"/>
          </p:nvPr>
        </p:nvSpPr>
        <p:spPr/>
        <p:txBody>
          <a:bodyPr/>
          <a:lstStyle>
            <a:lvl1pPr algn="r">
              <a:defRPr/>
            </a:lvl1pPr>
          </a:lstStyle>
          <a:p>
            <a:fld id="{219C4373-AC84-47F8-A40C-EC88888C76B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lgn="l">
              <a:defRPr/>
            </a:lvl1pPr>
          </a:lstStyle>
          <a:p>
            <a:pPr>
              <a:defRPr/>
            </a:pPr>
            <a:fld id="{7F60D870-9EC5-4EB2-B8C4-512124505524}" type="datetimeFigureOut">
              <a:rPr lang="en-US"/>
              <a:pPr>
                <a:defRPr/>
              </a:pPr>
              <a:t>8/31/2015</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lgn="r">
              <a:defRPr/>
            </a:lvl1pPr>
          </a:lstStyle>
          <a:p>
            <a:fld id="{EAAAD4BD-76EE-4F93-8903-284C71771DCD}"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r"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A6901FA7-4393-492F-ABAF-92D4066529A6}" type="datetimeFigureOut">
              <a:rPr lang="en-US"/>
              <a:pPr>
                <a:defRPr/>
              </a:pPr>
              <a:t>8/31/2015</a:t>
            </a:fld>
            <a:endParaRPr lang="en-US">
              <a:solidFill>
                <a:schemeClr val="bg2">
                  <a:shade val="50000"/>
                </a:schemeClr>
              </a:solidFill>
            </a:endParaRPr>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bg2">
                    <a:shade val="50000"/>
                  </a:schemeClr>
                </a:solidFill>
                <a:latin typeface="+mn-lt"/>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ctr" eaLnBrk="1" hangingPunct="1">
              <a:defRPr sz="1200">
                <a:solidFill>
                  <a:srgbClr val="3F3F3F"/>
                </a:solidFill>
                <a:latin typeface="Corbel" pitchFamily="34" charset="0"/>
              </a:defRPr>
            </a:lvl1pPr>
          </a:lstStyle>
          <a:p>
            <a:fld id="{69A208E3-247C-4DB4-A927-E28310D28004}" type="slidenum">
              <a:rPr lang="en-US"/>
              <a:pPr/>
              <a:t>‹#›</a:t>
            </a:fld>
            <a:endParaRPr lang="en-US">
              <a:solidFill>
                <a:srgbClr val="A3B4B8"/>
              </a:solidFill>
            </a:endParaRP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0" fontAlgn="base" hangingPunct="0">
        <a:spcBef>
          <a:spcPct val="0"/>
        </a:spcBef>
        <a:spcAft>
          <a:spcPct val="0"/>
        </a:spcAft>
        <a:defRPr sz="4500" b="1" kern="1200">
          <a:solidFill>
            <a:srgbClr val="09B8E4"/>
          </a:solidFill>
          <a:latin typeface="+mj-lt"/>
          <a:ea typeface="+mj-ea"/>
          <a:cs typeface="+mj-cs"/>
        </a:defRPr>
      </a:lvl1pPr>
      <a:lvl2pPr algn="l" rtl="0" eaLnBrk="0" fontAlgn="base" hangingPunct="0">
        <a:spcBef>
          <a:spcPct val="0"/>
        </a:spcBef>
        <a:spcAft>
          <a:spcPct val="0"/>
        </a:spcAft>
        <a:defRPr sz="4500" b="1">
          <a:solidFill>
            <a:srgbClr val="09B8E4"/>
          </a:solidFill>
          <a:latin typeface="Corbel" pitchFamily="34" charset="0"/>
        </a:defRPr>
      </a:lvl2pPr>
      <a:lvl3pPr algn="l" rtl="0" eaLnBrk="0" fontAlgn="base" hangingPunct="0">
        <a:spcBef>
          <a:spcPct val="0"/>
        </a:spcBef>
        <a:spcAft>
          <a:spcPct val="0"/>
        </a:spcAft>
        <a:defRPr sz="4500" b="1">
          <a:solidFill>
            <a:srgbClr val="09B8E4"/>
          </a:solidFill>
          <a:latin typeface="Corbel" pitchFamily="34" charset="0"/>
        </a:defRPr>
      </a:lvl3pPr>
      <a:lvl4pPr algn="l" rtl="0" eaLnBrk="0" fontAlgn="base" hangingPunct="0">
        <a:spcBef>
          <a:spcPct val="0"/>
        </a:spcBef>
        <a:spcAft>
          <a:spcPct val="0"/>
        </a:spcAft>
        <a:defRPr sz="4500" b="1">
          <a:solidFill>
            <a:srgbClr val="09B8E4"/>
          </a:solidFill>
          <a:latin typeface="Corbel" pitchFamily="34" charset="0"/>
        </a:defRPr>
      </a:lvl4pPr>
      <a:lvl5pPr algn="l" rtl="0" eaLnBrk="0" fontAlgn="base" hangingPunct="0">
        <a:spcBef>
          <a:spcPct val="0"/>
        </a:spcBef>
        <a:spcAft>
          <a:spcPct val="0"/>
        </a:spcAft>
        <a:defRPr sz="4500" b="1">
          <a:solidFill>
            <a:srgbClr val="09B8E4"/>
          </a:solidFill>
          <a:latin typeface="Corbel" pitchFamily="34" charset="0"/>
        </a:defRPr>
      </a:lvl5pPr>
      <a:lvl6pPr marL="457200" algn="l" rtl="0" fontAlgn="base">
        <a:spcBef>
          <a:spcPct val="0"/>
        </a:spcBef>
        <a:spcAft>
          <a:spcPct val="0"/>
        </a:spcAft>
        <a:defRPr sz="4500" b="1">
          <a:solidFill>
            <a:srgbClr val="09B8E4"/>
          </a:solidFill>
          <a:latin typeface="Corbel" pitchFamily="34" charset="0"/>
        </a:defRPr>
      </a:lvl6pPr>
      <a:lvl7pPr marL="914400" algn="l" rtl="0" fontAlgn="base">
        <a:spcBef>
          <a:spcPct val="0"/>
        </a:spcBef>
        <a:spcAft>
          <a:spcPct val="0"/>
        </a:spcAft>
        <a:defRPr sz="4500" b="1">
          <a:solidFill>
            <a:srgbClr val="09B8E4"/>
          </a:solidFill>
          <a:latin typeface="Corbel" pitchFamily="34" charset="0"/>
        </a:defRPr>
      </a:lvl7pPr>
      <a:lvl8pPr marL="1371600" algn="l" rtl="0" fontAlgn="base">
        <a:spcBef>
          <a:spcPct val="0"/>
        </a:spcBef>
        <a:spcAft>
          <a:spcPct val="0"/>
        </a:spcAft>
        <a:defRPr sz="4500" b="1">
          <a:solidFill>
            <a:srgbClr val="09B8E4"/>
          </a:solidFill>
          <a:latin typeface="Corbel" pitchFamily="34" charset="0"/>
        </a:defRPr>
      </a:lvl8pPr>
      <a:lvl9pPr marL="1828800" algn="l" rtl="0" fontAlgn="base">
        <a:spcBef>
          <a:spcPct val="0"/>
        </a:spcBef>
        <a:spcAft>
          <a:spcPct val="0"/>
        </a:spcAft>
        <a:defRPr sz="4500" b="1">
          <a:solidFill>
            <a:srgbClr val="09B8E4"/>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B641B"/>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39639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474B78"/>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mocoloco.com/upload/2012/01/cube_3d_printer/cube_3d_printer_3d_systems_2b.php" TargetMode="External"/><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tiff"/><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38600"/>
            <a:ext cx="8077200" cy="990600"/>
          </a:xfrm>
        </p:spPr>
        <p:txBody>
          <a:bodyPr>
            <a:noAutofit/>
          </a:bodyPr>
          <a:lstStyle/>
          <a:p>
            <a:pPr eaLnBrk="1" fontAlgn="auto" hangingPunct="1">
              <a:spcAft>
                <a:spcPts val="0"/>
              </a:spcAft>
              <a:defRPr/>
            </a:pPr>
            <a:r>
              <a:rPr lang="en-US" sz="4800" dirty="0" smtClean="0">
                <a:solidFill>
                  <a:schemeClr val="accent1">
                    <a:satMod val="150000"/>
                  </a:schemeClr>
                </a:solidFill>
              </a:rPr>
              <a:t>The Future of Manufacturing</a:t>
            </a:r>
            <a:endParaRPr lang="en-US" sz="4800" i="1" dirty="0">
              <a:solidFill>
                <a:schemeClr val="accent1">
                  <a:satMod val="1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Thank You!</a:t>
            </a:r>
            <a:endParaRPr lang="en-US" dirty="0">
              <a:solidFill>
                <a:schemeClr val="accent1">
                  <a:satMod val="150000"/>
                </a:schemeClr>
              </a:solidFill>
            </a:endParaRPr>
          </a:p>
        </p:txBody>
      </p:sp>
      <p:pic>
        <p:nvPicPr>
          <p:cNvPr id="32771" name="Content Placeholder 4" descr="j0411843.jpg"/>
          <p:cNvPicPr>
            <a:picLocks noGrp="1" noChangeAspect="1"/>
          </p:cNvPicPr>
          <p:nvPr>
            <p:ph idx="1"/>
          </p:nvPr>
        </p:nvPicPr>
        <p:blipFill>
          <a:blip r:embed="rId3" cstate="print"/>
          <a:srcRect/>
          <a:stretch>
            <a:fillRect/>
          </a:stretch>
        </p:blipFill>
        <p:spPr>
          <a:xfrm>
            <a:off x="1101725" y="1774825"/>
            <a:ext cx="6940550" cy="462597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28600"/>
            <a:ext cx="8534400" cy="1143000"/>
          </a:xfrm>
        </p:spPr>
        <p:txBody>
          <a:bodyPr>
            <a:normAutofit fontScale="90000"/>
          </a:bodyPr>
          <a:lstStyle/>
          <a:p>
            <a:pPr eaLnBrk="1" fontAlgn="auto" hangingPunct="1">
              <a:spcAft>
                <a:spcPts val="0"/>
              </a:spcAft>
              <a:defRPr/>
            </a:pPr>
            <a:r>
              <a:rPr lang="en-US" dirty="0" smtClean="0">
                <a:solidFill>
                  <a:schemeClr val="accent1">
                    <a:satMod val="150000"/>
                  </a:schemeClr>
                </a:solidFill>
              </a:rPr>
              <a:t>Manufacturing: Strong and Growing</a:t>
            </a:r>
            <a:endParaRPr lang="en-US" dirty="0">
              <a:solidFill>
                <a:schemeClr val="accent1">
                  <a:satMod val="150000"/>
                </a:schemeClr>
              </a:solidFill>
            </a:endParaRPr>
          </a:p>
        </p:txBody>
      </p:sp>
      <p:graphicFrame>
        <p:nvGraphicFramePr>
          <p:cNvPr id="7" name="Content Placeholder 3"/>
          <p:cNvGraphicFramePr>
            <a:graphicFrameLocks noGrp="1"/>
          </p:cNvGraphicFramePr>
          <p:nvPr>
            <p:ph idx="1"/>
          </p:nvPr>
        </p:nvGraphicFramePr>
        <p:xfrm>
          <a:off x="533400" y="1752600"/>
          <a:ext cx="8229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28600"/>
            <a:ext cx="8534400" cy="1143000"/>
          </a:xfrm>
        </p:spPr>
        <p:txBody>
          <a:bodyPr>
            <a:normAutofit fontScale="90000"/>
          </a:bodyPr>
          <a:lstStyle/>
          <a:p>
            <a:pPr eaLnBrk="1" fontAlgn="auto" hangingPunct="1">
              <a:spcAft>
                <a:spcPts val="0"/>
              </a:spcAft>
              <a:defRPr/>
            </a:pPr>
            <a:r>
              <a:rPr lang="en-US" dirty="0" smtClean="0">
                <a:solidFill>
                  <a:schemeClr val="accent1">
                    <a:satMod val="150000"/>
                  </a:schemeClr>
                </a:solidFill>
              </a:rPr>
              <a:t>Manufacturing: Strong and Growing</a:t>
            </a:r>
            <a:endParaRPr lang="en-US" dirty="0">
              <a:solidFill>
                <a:schemeClr val="accent1">
                  <a:satMod val="150000"/>
                </a:schemeClr>
              </a:solidFill>
            </a:endParaRPr>
          </a:p>
        </p:txBody>
      </p:sp>
      <p:sp>
        <p:nvSpPr>
          <p:cNvPr id="8" name="Text Box 2"/>
          <p:cNvSpPr txBox="1">
            <a:spLocks noChangeArrowheads="1"/>
          </p:cNvSpPr>
          <p:nvPr/>
        </p:nvSpPr>
        <p:spPr bwMode="auto">
          <a:xfrm>
            <a:off x="1438275" y="1707386"/>
            <a:ext cx="720785" cy="1477773"/>
          </a:xfrm>
          <a:prstGeom prst="rect">
            <a:avLst/>
          </a:prstGeom>
          <a:noFill/>
          <a:ln w="9525">
            <a:noFill/>
            <a:miter lim="800000"/>
            <a:headEnd/>
            <a:tailEnd/>
          </a:ln>
        </p:spPr>
        <p:txBody>
          <a:bodyPr>
            <a:spAutoFit/>
          </a:bodyPr>
          <a:lstStyle/>
          <a:p>
            <a:pPr algn="ctr" eaLnBrk="1" hangingPunct="1">
              <a:spcBef>
                <a:spcPts val="0"/>
              </a:spcBef>
              <a:spcAft>
                <a:spcPts val="900"/>
              </a:spcAft>
              <a:defRPr/>
            </a:pPr>
            <a:r>
              <a:rPr lang="en-US" sz="7200" b="1" spc="50">
                <a:ln w="13500" cap="flat" cmpd="sng" algn="ctr">
                  <a:solidFill>
                    <a:srgbClr val="06111E">
                      <a:alpha val="6500"/>
                    </a:srgbClr>
                  </a:solidFill>
                  <a:prstDash val="solid"/>
                  <a:round/>
                </a:ln>
                <a:solidFill>
                  <a:srgbClr val="FFFFFF">
                    <a:alpha val="95000"/>
                  </a:srgbClr>
                </a:solidFill>
                <a:effectLst>
                  <a:outerShdw blurRad="50902" dist="38494" dir="13500000" sx="0" sy="0">
                    <a:srgbClr val="000000">
                      <a:alpha val="60000"/>
                    </a:srgbClr>
                  </a:outerShdw>
                </a:effectLst>
                <a:latin typeface="Calibri" panose="020F0502020204030204" pitchFamily="34" charset="0"/>
                <a:ea typeface="Calibri" panose="020F0502020204030204" pitchFamily="34" charset="0"/>
                <a:cs typeface="Times New Roman" panose="02020603050405020304" pitchFamily="18" charset="0"/>
              </a:rPr>
              <a:t>$</a:t>
            </a:r>
            <a:endParaRPr lang="en-US" sz="900">
              <a:solidFill>
                <a:srgbClr val="262626"/>
              </a:solidFill>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ts val="0"/>
              </a:spcBef>
              <a:spcAft>
                <a:spcPts val="900"/>
              </a:spcAft>
              <a:defRPr/>
            </a:pPr>
            <a:r>
              <a:rPr lang="en-US" sz="900">
                <a:solidFill>
                  <a:srgbClr val="262626"/>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18436" name="Rectangle 3"/>
          <p:cNvSpPr>
            <a:spLocks noChangeArrowheads="1"/>
          </p:cNvSpPr>
          <p:nvPr/>
        </p:nvSpPr>
        <p:spPr bwMode="auto">
          <a:xfrm>
            <a:off x="0" y="30163"/>
            <a:ext cx="6291263" cy="427037"/>
          </a:xfrm>
          <a:prstGeom prst="rect">
            <a:avLst/>
          </a:prstGeom>
          <a:noFill/>
          <a:ln w="9525">
            <a:noFill/>
            <a:miter lim="800000"/>
            <a:headEnd/>
            <a:tailEnd/>
          </a:ln>
          <a:effectLst/>
        </p:spPr>
        <p:txBody>
          <a:bodyPr anchor="ctr">
            <a:spAutoFit/>
          </a:bodyPr>
          <a:lstStyle/>
          <a:p>
            <a:pPr eaLnBrk="1" hangingPunct="1"/>
            <a:endParaRPr lang="en-US"/>
          </a:p>
        </p:txBody>
      </p:sp>
      <p:pic>
        <p:nvPicPr>
          <p:cNvPr id="18437" name="Picture 3"/>
          <p:cNvPicPr>
            <a:picLocks noChangeAspect="1"/>
          </p:cNvPicPr>
          <p:nvPr/>
        </p:nvPicPr>
        <p:blipFill>
          <a:blip r:embed="rId3" cstate="print"/>
          <a:srcRect b="15724"/>
          <a:stretch>
            <a:fillRect/>
          </a:stretch>
        </p:blipFill>
        <p:spPr bwMode="auto">
          <a:xfrm>
            <a:off x="685800" y="1524000"/>
            <a:ext cx="7439025" cy="4800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Manufacturing Careers</a:t>
            </a:r>
            <a:endParaRPr lang="en-US" dirty="0">
              <a:solidFill>
                <a:schemeClr val="accent1">
                  <a:satMod val="150000"/>
                </a:schemeClr>
              </a:solidFill>
            </a:endParaRPr>
          </a:p>
        </p:txBody>
      </p:sp>
      <p:graphicFrame>
        <p:nvGraphicFramePr>
          <p:cNvPr id="5" name="Table 4"/>
          <p:cNvGraphicFramePr>
            <a:graphicFrameLocks noGrp="1"/>
          </p:cNvGraphicFramePr>
          <p:nvPr/>
        </p:nvGraphicFramePr>
        <p:xfrm>
          <a:off x="0" y="1676400"/>
          <a:ext cx="9067800" cy="4572000"/>
        </p:xfrm>
        <a:graphic>
          <a:graphicData uri="http://schemas.openxmlformats.org/drawingml/2006/table">
            <a:tbl>
              <a:tblPr/>
              <a:tblGrid>
                <a:gridCol w="3209841"/>
                <a:gridCol w="2808610"/>
                <a:gridCol w="1337098"/>
                <a:gridCol w="1712251"/>
              </a:tblGrid>
              <a:tr h="521272">
                <a:tc gridSpan="4">
                  <a:txBody>
                    <a:bodyPr/>
                    <a:lstStyle/>
                    <a:p>
                      <a:pPr algn="ctr" fontAlgn="b"/>
                      <a:r>
                        <a:rPr lang="en-US" sz="3200" b="1" i="0" u="none" strike="noStrike" dirty="0">
                          <a:solidFill>
                            <a:srgbClr val="000000"/>
                          </a:solidFill>
                          <a:latin typeface="Calibri"/>
                        </a:rPr>
                        <a:t>Manufacturing Career Data</a:t>
                      </a: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521272">
                <a:tc>
                  <a:txBody>
                    <a:bodyPr/>
                    <a:lstStyle/>
                    <a:p>
                      <a:pPr algn="ctr" fontAlgn="b"/>
                      <a:r>
                        <a:rPr lang="en-US" sz="1600" b="1" i="0" u="none" strike="noStrike" dirty="0">
                          <a:solidFill>
                            <a:srgbClr val="000000"/>
                          </a:solidFill>
                          <a:latin typeface="Calibri"/>
                        </a:rPr>
                        <a:t>Job title</a:t>
                      </a: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1" i="0" u="none" strike="noStrike" dirty="0">
                          <a:solidFill>
                            <a:srgbClr val="000000"/>
                          </a:solidFill>
                          <a:latin typeface="Calibri"/>
                        </a:rPr>
                        <a:t>Minimum Education Needed</a:t>
                      </a: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1" i="0" u="none" strike="noStrike" dirty="0" smtClean="0">
                          <a:solidFill>
                            <a:srgbClr val="000000"/>
                          </a:solidFill>
                          <a:latin typeface="Calibri"/>
                        </a:rPr>
                        <a:t> Wage Range</a:t>
                      </a:r>
                      <a:endParaRPr lang="en-US" sz="1600" b="1" i="0" u="none" strike="noStrike" dirty="0">
                        <a:solidFill>
                          <a:srgbClr val="000000"/>
                        </a:solidFill>
                        <a:latin typeface="Calibri"/>
                      </a:endParaRP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1" i="0" u="none" strike="noStrike">
                          <a:solidFill>
                            <a:srgbClr val="000000"/>
                          </a:solidFill>
                          <a:latin typeface="Calibri"/>
                        </a:rPr>
                        <a:t>Projected Employment 2021</a:t>
                      </a: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10864">
                <a:tc>
                  <a:txBody>
                    <a:bodyPr/>
                    <a:lstStyle/>
                    <a:p>
                      <a:pPr algn="l" fontAlgn="b"/>
                      <a:r>
                        <a:rPr lang="en-US" sz="1600" b="1" i="0" u="none" strike="noStrike">
                          <a:solidFill>
                            <a:srgbClr val="000000"/>
                          </a:solidFill>
                          <a:latin typeface="Calibri"/>
                          <a:ea typeface="Webdings"/>
                          <a:cs typeface="Webdings"/>
                        </a:rPr>
                        <a:t>Mechanical Engineers</a:t>
                      </a:r>
                      <a:endParaRPr lang="en-US" sz="1600" b="1" i="0" u="none" strike="noStrike">
                        <a:solidFill>
                          <a:srgbClr val="000000"/>
                        </a:solidFill>
                        <a:latin typeface="Calibri"/>
                      </a:endParaRPr>
                    </a:p>
                  </a:txBody>
                  <a:tcPr marL="312200"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Associates Degree</a:t>
                      </a: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$17-44</a:t>
                      </a:r>
                      <a:endParaRPr lang="en-US" sz="1600" b="0" i="0" u="none" strike="noStrike" dirty="0">
                        <a:solidFill>
                          <a:srgbClr val="000000"/>
                        </a:solidFill>
                        <a:latin typeface="Calibri"/>
                      </a:endParaRP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470</a:t>
                      </a: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864">
                <a:tc>
                  <a:txBody>
                    <a:bodyPr/>
                    <a:lstStyle/>
                    <a:p>
                      <a:pPr algn="l" fontAlgn="b"/>
                      <a:r>
                        <a:rPr lang="en-US" sz="1600" b="1" i="0" u="none" strike="noStrike">
                          <a:solidFill>
                            <a:srgbClr val="000000"/>
                          </a:solidFill>
                          <a:latin typeface="Calibri"/>
                          <a:ea typeface="Webdings"/>
                          <a:cs typeface="Webdings"/>
                        </a:rPr>
                        <a:t>Machinist</a:t>
                      </a:r>
                      <a:endParaRPr lang="en-US" sz="1600" b="1" i="0" u="none" strike="noStrike">
                        <a:solidFill>
                          <a:srgbClr val="000000"/>
                        </a:solidFill>
                        <a:latin typeface="Calibri"/>
                      </a:endParaRPr>
                    </a:p>
                  </a:txBody>
                  <a:tcPr marL="312200"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CTC Certificate of Completion</a:t>
                      </a: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$10-23</a:t>
                      </a:r>
                      <a:endParaRPr lang="en-US" sz="1600" b="0" i="0" u="none" strike="noStrike" dirty="0">
                        <a:solidFill>
                          <a:srgbClr val="000000"/>
                        </a:solidFill>
                        <a:latin typeface="Calibri"/>
                      </a:endParaRP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2100</a:t>
                      </a: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864">
                <a:tc>
                  <a:txBody>
                    <a:bodyPr/>
                    <a:lstStyle/>
                    <a:p>
                      <a:pPr algn="l" fontAlgn="b"/>
                      <a:r>
                        <a:rPr lang="en-US" sz="1600" b="1" i="0" u="none" strike="noStrike">
                          <a:solidFill>
                            <a:srgbClr val="000000"/>
                          </a:solidFill>
                          <a:latin typeface="Calibri"/>
                          <a:ea typeface="Webdings"/>
                          <a:cs typeface="Webdings"/>
                        </a:rPr>
                        <a:t>Welders/ Welder Fitter</a:t>
                      </a:r>
                      <a:endParaRPr lang="en-US" sz="1600" b="1" i="0" u="none" strike="noStrike">
                        <a:solidFill>
                          <a:srgbClr val="000000"/>
                        </a:solidFill>
                        <a:latin typeface="Calibri"/>
                      </a:endParaRPr>
                    </a:p>
                  </a:txBody>
                  <a:tcPr marL="312200"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CTC Certificate of Completion</a:t>
                      </a: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a:t>
                      </a:r>
                      <a:r>
                        <a:rPr lang="en-US" sz="1600" b="0" i="0" u="none" strike="noStrike" dirty="0" smtClean="0">
                          <a:solidFill>
                            <a:srgbClr val="000000"/>
                          </a:solidFill>
                          <a:latin typeface="Calibri"/>
                        </a:rPr>
                        <a:t>20-30</a:t>
                      </a:r>
                      <a:endParaRPr lang="en-US" sz="1600" b="0" i="0" u="none" strike="noStrike" dirty="0">
                        <a:solidFill>
                          <a:srgbClr val="000000"/>
                        </a:solidFill>
                        <a:latin typeface="Calibri"/>
                      </a:endParaRP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1427</a:t>
                      </a: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864">
                <a:tc>
                  <a:txBody>
                    <a:bodyPr/>
                    <a:lstStyle/>
                    <a:p>
                      <a:pPr algn="l" fontAlgn="b"/>
                      <a:r>
                        <a:rPr lang="en-US" sz="1100" b="1" i="0" u="none" strike="noStrike">
                          <a:solidFill>
                            <a:srgbClr val="000000"/>
                          </a:solidFill>
                          <a:latin typeface="Times New Roman"/>
                          <a:ea typeface="Webdings"/>
                          <a:cs typeface="Webdings"/>
                        </a:rPr>
                        <a:t> </a:t>
                      </a:r>
                      <a:r>
                        <a:rPr lang="en-US" sz="1600" b="1" i="0" u="none" strike="noStrike">
                          <a:solidFill>
                            <a:srgbClr val="000000"/>
                          </a:solidFill>
                          <a:latin typeface="Calibri"/>
                          <a:ea typeface="Webdings"/>
                          <a:cs typeface="Webdings"/>
                        </a:rPr>
                        <a:t>Fabricators</a:t>
                      </a:r>
                      <a:endParaRPr lang="en-US" sz="1600" b="1" i="0" u="none" strike="noStrike">
                        <a:solidFill>
                          <a:srgbClr val="000000"/>
                        </a:solidFill>
                        <a:latin typeface="Calibri"/>
                      </a:endParaRPr>
                    </a:p>
                  </a:txBody>
                  <a:tcPr marL="312200"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CTC Certificate of Completion</a:t>
                      </a: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$10-30</a:t>
                      </a:r>
                      <a:endParaRPr lang="en-US" sz="1600" b="0" i="0" u="none" strike="noStrike" dirty="0">
                        <a:solidFill>
                          <a:srgbClr val="000000"/>
                        </a:solidFill>
                        <a:latin typeface="Calibri"/>
                      </a:endParaRP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1634</a:t>
                      </a: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1272">
                <a:tc>
                  <a:txBody>
                    <a:bodyPr/>
                    <a:lstStyle/>
                    <a:p>
                      <a:pPr algn="l" fontAlgn="b"/>
                      <a:r>
                        <a:rPr lang="en-US" sz="1600" b="1" i="0" u="none" strike="noStrike" dirty="0">
                          <a:solidFill>
                            <a:srgbClr val="000000"/>
                          </a:solidFill>
                          <a:latin typeface="Calibri"/>
                          <a:ea typeface="Webdings"/>
                          <a:cs typeface="Webdings"/>
                        </a:rPr>
                        <a:t>Supervisors of Production &amp; Operating Workers</a:t>
                      </a:r>
                      <a:endParaRPr lang="en-US" sz="1600" b="1" i="0" u="none" strike="noStrike" dirty="0">
                        <a:solidFill>
                          <a:srgbClr val="000000"/>
                        </a:solidFill>
                        <a:latin typeface="Calibri"/>
                      </a:endParaRPr>
                    </a:p>
                  </a:txBody>
                  <a:tcPr marL="312200"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CTC Certificate of Completion</a:t>
                      </a: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$13-37</a:t>
                      </a:r>
                      <a:endParaRPr lang="en-US" sz="1600" b="0" i="0" u="none" strike="noStrike" dirty="0">
                        <a:solidFill>
                          <a:srgbClr val="000000"/>
                        </a:solidFill>
                        <a:latin typeface="Calibri"/>
                      </a:endParaRP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2003</a:t>
                      </a: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864">
                <a:tc>
                  <a:txBody>
                    <a:bodyPr/>
                    <a:lstStyle/>
                    <a:p>
                      <a:pPr algn="l" fontAlgn="b"/>
                      <a:r>
                        <a:rPr lang="en-US" sz="1600" b="1" i="0" u="none" strike="noStrike">
                          <a:solidFill>
                            <a:srgbClr val="000000"/>
                          </a:solidFill>
                          <a:latin typeface="Calibri"/>
                          <a:ea typeface="Webdings"/>
                          <a:cs typeface="Webdings"/>
                        </a:rPr>
                        <a:t>Fabrication and Fitters</a:t>
                      </a:r>
                      <a:endParaRPr lang="en-US" sz="1600" b="1" i="0" u="none" strike="noStrike">
                        <a:solidFill>
                          <a:srgbClr val="000000"/>
                        </a:solidFill>
                        <a:latin typeface="Calibri"/>
                      </a:endParaRPr>
                    </a:p>
                  </a:txBody>
                  <a:tcPr marL="312200"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CTC Certificate of Completion</a:t>
                      </a: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$17-24</a:t>
                      </a:r>
                      <a:endParaRPr lang="en-US" sz="1600" b="0" i="0" u="none" strike="noStrike" dirty="0">
                        <a:solidFill>
                          <a:srgbClr val="000000"/>
                        </a:solidFill>
                        <a:latin typeface="Calibri"/>
                      </a:endParaRP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530</a:t>
                      </a: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864">
                <a:tc>
                  <a:txBody>
                    <a:bodyPr/>
                    <a:lstStyle/>
                    <a:p>
                      <a:pPr algn="l" fontAlgn="b"/>
                      <a:r>
                        <a:rPr lang="en-US" sz="1600" b="1" i="0" u="none" strike="noStrike">
                          <a:solidFill>
                            <a:srgbClr val="000000"/>
                          </a:solidFill>
                          <a:latin typeface="Calibri"/>
                          <a:ea typeface="Webdings"/>
                          <a:cs typeface="Webdings"/>
                        </a:rPr>
                        <a:t>Quality Technicians/Inspectors</a:t>
                      </a:r>
                      <a:endParaRPr lang="en-US" sz="1600" b="1" i="0" u="none" strike="noStrike">
                        <a:solidFill>
                          <a:srgbClr val="000000"/>
                        </a:solidFill>
                        <a:latin typeface="Calibri"/>
                      </a:endParaRPr>
                    </a:p>
                  </a:txBody>
                  <a:tcPr marL="312200"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CTC Certificate of Completion</a:t>
                      </a: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$10-27</a:t>
                      </a:r>
                      <a:endParaRPr lang="en-US" sz="1600" b="0" i="0" u="none" strike="noStrike" dirty="0">
                        <a:solidFill>
                          <a:srgbClr val="000000"/>
                        </a:solidFill>
                        <a:latin typeface="Calibri"/>
                      </a:endParaRP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1351</a:t>
                      </a: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864">
                <a:tc>
                  <a:txBody>
                    <a:bodyPr/>
                    <a:lstStyle/>
                    <a:p>
                      <a:pPr algn="l" fontAlgn="b"/>
                      <a:r>
                        <a:rPr lang="en-US" sz="1600" b="1" i="0" u="none" strike="noStrike">
                          <a:solidFill>
                            <a:srgbClr val="000000"/>
                          </a:solidFill>
                          <a:latin typeface="Calibri"/>
                          <a:ea typeface="Webdings"/>
                          <a:cs typeface="Webdings"/>
                        </a:rPr>
                        <a:t>Tool and Die Maker</a:t>
                      </a:r>
                      <a:endParaRPr lang="en-US" sz="1600" b="1" i="0" u="none" strike="noStrike">
                        <a:solidFill>
                          <a:srgbClr val="000000"/>
                        </a:solidFill>
                        <a:latin typeface="Calibri"/>
                      </a:endParaRPr>
                    </a:p>
                  </a:txBody>
                  <a:tcPr marL="312200"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CTC Certificate of Completion</a:t>
                      </a: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$12-34</a:t>
                      </a:r>
                      <a:endParaRPr lang="en-US" sz="1600" b="0" i="0" u="none" strike="noStrike" dirty="0">
                        <a:solidFill>
                          <a:srgbClr val="000000"/>
                        </a:solidFill>
                        <a:latin typeface="Calibri"/>
                      </a:endParaRP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725</a:t>
                      </a: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864">
                <a:tc>
                  <a:txBody>
                    <a:bodyPr/>
                    <a:lstStyle/>
                    <a:p>
                      <a:pPr algn="l" fontAlgn="b"/>
                      <a:r>
                        <a:rPr lang="en-US" sz="1600" b="1" i="0" u="none" strike="noStrike">
                          <a:solidFill>
                            <a:srgbClr val="000000"/>
                          </a:solidFill>
                          <a:latin typeface="Calibri"/>
                          <a:ea typeface="Webdings"/>
                          <a:cs typeface="Webdings"/>
                        </a:rPr>
                        <a:t>Production Workers</a:t>
                      </a:r>
                      <a:endParaRPr lang="en-US" sz="1600" b="1" i="0" u="none" strike="noStrike">
                        <a:solidFill>
                          <a:srgbClr val="000000"/>
                        </a:solidFill>
                        <a:latin typeface="Calibri"/>
                      </a:endParaRPr>
                    </a:p>
                  </a:txBody>
                  <a:tcPr marL="312200"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CTC Certificate of Completion</a:t>
                      </a: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a:t>
                      </a:r>
                      <a:r>
                        <a:rPr lang="en-US" sz="1600" b="0" i="0" u="none" strike="noStrike" dirty="0" smtClean="0">
                          <a:solidFill>
                            <a:srgbClr val="000000"/>
                          </a:solidFill>
                          <a:latin typeface="Calibri"/>
                        </a:rPr>
                        <a:t>11-18</a:t>
                      </a:r>
                      <a:endParaRPr lang="en-US" sz="1600" b="0" i="0" u="none" strike="noStrike" dirty="0">
                        <a:solidFill>
                          <a:srgbClr val="000000"/>
                        </a:solidFill>
                        <a:latin typeface="Calibri"/>
                      </a:endParaRP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1589</a:t>
                      </a:r>
                    </a:p>
                  </a:txBody>
                  <a:tcPr marL="6938" marR="6938" marT="69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1272">
                <a:tc>
                  <a:txBody>
                    <a:bodyPr/>
                    <a:lstStyle/>
                    <a:p>
                      <a:pPr algn="l" fontAlgn="b"/>
                      <a:endParaRPr lang="en-US" sz="1600" b="0" i="0" u="none" strike="noStrike">
                        <a:solidFill>
                          <a:srgbClr val="000000"/>
                        </a:solidFill>
                        <a:latin typeface="Calibri"/>
                      </a:endParaRPr>
                    </a:p>
                  </a:txBody>
                  <a:tcPr marL="6938" marR="6938" marT="6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latin typeface="Calibri"/>
                      </a:endParaRPr>
                    </a:p>
                  </a:txBody>
                  <a:tcPr marL="6938" marR="6938" marT="6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latin typeface="Calibri"/>
                        </a:rPr>
                        <a:t>Average Wage: $</a:t>
                      </a:r>
                      <a:r>
                        <a:rPr lang="en-US" sz="1600" b="1" i="0" u="none" strike="noStrike" dirty="0" smtClean="0">
                          <a:solidFill>
                            <a:srgbClr val="000000"/>
                          </a:solidFill>
                          <a:latin typeface="Calibri"/>
                        </a:rPr>
                        <a:t>27.00</a:t>
                      </a:r>
                      <a:endParaRPr lang="en-US" sz="1600" b="1" i="0" u="none" strike="noStrike" dirty="0">
                        <a:solidFill>
                          <a:srgbClr val="000000"/>
                        </a:solidFill>
                        <a:latin typeface="Calibri"/>
                      </a:endParaRPr>
                    </a:p>
                  </a:txBody>
                  <a:tcPr marL="6938" marR="6938" marT="69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latin typeface="Calibri"/>
                        </a:rPr>
                        <a:t>Total Employment: 11,829</a:t>
                      </a:r>
                    </a:p>
                  </a:txBody>
                  <a:tcPr marL="6938" marR="6938" marT="6939"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304800"/>
            <a:ext cx="8763000" cy="685800"/>
          </a:xfrm>
        </p:spPr>
        <p:txBody>
          <a:bodyPr>
            <a:normAutofit fontScale="90000"/>
          </a:bodyPr>
          <a:lstStyle/>
          <a:p>
            <a:pPr eaLnBrk="1" fontAlgn="auto" hangingPunct="1">
              <a:spcAft>
                <a:spcPts val="0"/>
              </a:spcAft>
              <a:defRPr/>
            </a:pPr>
            <a:r>
              <a:rPr lang="en-US" dirty="0" smtClean="0">
                <a:solidFill>
                  <a:schemeClr val="accent1">
                    <a:satMod val="150000"/>
                  </a:schemeClr>
                </a:solidFill>
              </a:rPr>
              <a:t>Manufacturing Then vs. Now</a:t>
            </a:r>
            <a:endParaRPr lang="en-US" dirty="0">
              <a:solidFill>
                <a:schemeClr val="accent1">
                  <a:satMod val="150000"/>
                </a:schemeClr>
              </a:solidFill>
            </a:endParaRPr>
          </a:p>
        </p:txBody>
      </p:sp>
      <p:pic>
        <p:nvPicPr>
          <p:cNvPr id="22531" name="Picture 2" descr="cube_3d_printer_3d_systems_2b.jpg">
            <a:hlinkClick r:id="rId3"/>
          </p:cNvPr>
          <p:cNvPicPr>
            <a:picLocks noChangeAspect="1" noChangeArrowheads="1"/>
          </p:cNvPicPr>
          <p:nvPr/>
        </p:nvPicPr>
        <p:blipFill>
          <a:blip r:embed="rId4" cstate="print"/>
          <a:srcRect/>
          <a:stretch>
            <a:fillRect/>
          </a:stretch>
        </p:blipFill>
        <p:spPr bwMode="auto">
          <a:xfrm>
            <a:off x="6400800" y="3048000"/>
            <a:ext cx="2581275" cy="3248025"/>
          </a:xfrm>
          <a:prstGeom prst="rect">
            <a:avLst/>
          </a:prstGeom>
          <a:noFill/>
          <a:ln w="9525">
            <a:solidFill>
              <a:schemeClr val="tx1"/>
            </a:solidFill>
            <a:miter lim="800000"/>
            <a:headEnd/>
            <a:tailEnd/>
          </a:ln>
        </p:spPr>
      </p:pic>
      <p:pic>
        <p:nvPicPr>
          <p:cNvPr id="22532" name="Picture 5" descr="clothersfactory.gif"/>
          <p:cNvPicPr>
            <a:picLocks noChangeAspect="1"/>
          </p:cNvPicPr>
          <p:nvPr/>
        </p:nvPicPr>
        <p:blipFill>
          <a:blip r:embed="rId5" cstate="print"/>
          <a:srcRect/>
          <a:stretch>
            <a:fillRect/>
          </a:stretch>
        </p:blipFill>
        <p:spPr bwMode="auto">
          <a:xfrm>
            <a:off x="152400" y="1143000"/>
            <a:ext cx="3001963" cy="2133600"/>
          </a:xfrm>
          <a:prstGeom prst="rect">
            <a:avLst/>
          </a:prstGeom>
          <a:noFill/>
          <a:ln w="9525">
            <a:noFill/>
            <a:miter lim="800000"/>
            <a:headEnd/>
            <a:tailEnd/>
          </a:ln>
        </p:spPr>
      </p:pic>
      <p:pic>
        <p:nvPicPr>
          <p:cNvPr id="22533" name="Picture 6" descr="1900_steel_mills_youngstown.jpg"/>
          <p:cNvPicPr>
            <a:picLocks noChangeAspect="1"/>
          </p:cNvPicPr>
          <p:nvPr/>
        </p:nvPicPr>
        <p:blipFill>
          <a:blip r:embed="rId6" cstate="print"/>
          <a:srcRect/>
          <a:stretch>
            <a:fillRect/>
          </a:stretch>
        </p:blipFill>
        <p:spPr bwMode="auto">
          <a:xfrm>
            <a:off x="153988" y="4114800"/>
            <a:ext cx="2665412" cy="2133600"/>
          </a:xfrm>
          <a:prstGeom prst="rect">
            <a:avLst/>
          </a:prstGeom>
          <a:noFill/>
          <a:ln w="9525">
            <a:solidFill>
              <a:schemeClr val="tx1"/>
            </a:solidFill>
            <a:miter lim="800000"/>
            <a:headEnd/>
            <a:tailEnd/>
          </a:ln>
        </p:spPr>
      </p:pic>
      <p:pic>
        <p:nvPicPr>
          <p:cNvPr id="22534" name="Picture 6" descr="http://bigkingken.files.wordpress.com/2011/07/steel_mill1.jpg"/>
          <p:cNvPicPr>
            <a:picLocks noChangeAspect="1" noChangeArrowheads="1"/>
          </p:cNvPicPr>
          <p:nvPr/>
        </p:nvPicPr>
        <p:blipFill>
          <a:blip r:embed="rId7" cstate="print"/>
          <a:srcRect/>
          <a:stretch>
            <a:fillRect/>
          </a:stretch>
        </p:blipFill>
        <p:spPr bwMode="auto">
          <a:xfrm>
            <a:off x="1295400" y="2819400"/>
            <a:ext cx="2254250" cy="2209800"/>
          </a:xfrm>
          <a:prstGeom prst="rect">
            <a:avLst/>
          </a:prstGeom>
          <a:noFill/>
          <a:ln w="9525">
            <a:solidFill>
              <a:schemeClr val="tx1"/>
            </a:solidFill>
            <a:miter lim="800000"/>
            <a:headEnd/>
            <a:tailEnd/>
          </a:ln>
        </p:spPr>
      </p:pic>
      <p:pic>
        <p:nvPicPr>
          <p:cNvPr id="22535" name="Picture 2" descr="http://media.sharewareconnection.com/images/large/2d-3d-cad-import-net-48555.gif"/>
          <p:cNvPicPr>
            <a:picLocks noChangeAspect="1" noChangeArrowheads="1"/>
          </p:cNvPicPr>
          <p:nvPr/>
        </p:nvPicPr>
        <p:blipFill>
          <a:blip r:embed="rId8" cstate="print"/>
          <a:srcRect/>
          <a:stretch>
            <a:fillRect/>
          </a:stretch>
        </p:blipFill>
        <p:spPr bwMode="auto">
          <a:xfrm>
            <a:off x="5791200" y="990600"/>
            <a:ext cx="3352800" cy="2605088"/>
          </a:xfrm>
          <a:prstGeom prst="rect">
            <a:avLst/>
          </a:prstGeom>
          <a:noFill/>
          <a:ln w="9525">
            <a:noFill/>
            <a:miter lim="800000"/>
            <a:headEnd/>
            <a:tailEnd/>
          </a:ln>
        </p:spPr>
      </p:pic>
      <p:pic>
        <p:nvPicPr>
          <p:cNvPr id="22536" name="Picture 9" descr="robotic_assembly_line.jpg"/>
          <p:cNvPicPr>
            <a:picLocks noChangeAspect="1"/>
          </p:cNvPicPr>
          <p:nvPr/>
        </p:nvPicPr>
        <p:blipFill>
          <a:blip r:embed="rId9" cstate="print"/>
          <a:srcRect/>
          <a:stretch>
            <a:fillRect/>
          </a:stretch>
        </p:blipFill>
        <p:spPr bwMode="auto">
          <a:xfrm>
            <a:off x="4038600" y="2743200"/>
            <a:ext cx="2895600" cy="2171700"/>
          </a:xfrm>
          <a:prstGeom prst="rect">
            <a:avLst/>
          </a:prstGeom>
          <a:noFill/>
          <a:ln w="9525">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3"/>
          <p:cNvGrpSpPr>
            <a:grpSpLocks/>
          </p:cNvGrpSpPr>
          <p:nvPr/>
        </p:nvGrpSpPr>
        <p:grpSpPr bwMode="auto">
          <a:xfrm>
            <a:off x="2024063" y="1981200"/>
            <a:ext cx="5522912" cy="855663"/>
            <a:chOff x="1605203" y="394"/>
            <a:chExt cx="5523357" cy="855927"/>
          </a:xfrm>
          <a:solidFill>
            <a:schemeClr val="accent1"/>
          </a:solidFill>
        </p:grpSpPr>
        <p:sp>
          <p:nvSpPr>
            <p:cNvPr id="18" name="Pentagon 17"/>
            <p:cNvSpPr/>
            <p:nvPr/>
          </p:nvSpPr>
          <p:spPr>
            <a:xfrm rot="10800000">
              <a:off x="1605203" y="394"/>
              <a:ext cx="5523357" cy="855927"/>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Pentagon 4"/>
            <p:cNvSpPr/>
            <p:nvPr/>
          </p:nvSpPr>
          <p:spPr>
            <a:xfrm rot="21600000">
              <a:off x="1819532" y="394"/>
              <a:ext cx="5309028" cy="855927"/>
            </a:xfrm>
            <a:prstGeom prst="rect">
              <a:avLst/>
            </a:prstGeom>
            <a:solidFill>
              <a:srgbClr val="FF3300"/>
            </a:solidFill>
          </p:spPr>
          <p:style>
            <a:lnRef idx="0">
              <a:scrgbClr r="0" g="0" b="0"/>
            </a:lnRef>
            <a:fillRef idx="0">
              <a:scrgbClr r="0" g="0" b="0"/>
            </a:fillRef>
            <a:effectRef idx="0">
              <a:scrgbClr r="0" g="0" b="0"/>
            </a:effectRef>
            <a:fontRef idx="minor">
              <a:schemeClr val="lt1"/>
            </a:fontRef>
          </p:style>
          <p:txBody>
            <a:bodyPr lIns="377440" tIns="83820" rIns="156464" bIns="83820" spcCol="1270" anchor="ctr"/>
            <a:lstStyle/>
            <a:p>
              <a:pPr algn="ctr" defTabSz="977900" eaLnBrk="1" fontAlgn="auto" hangingPunct="1">
                <a:spcAft>
                  <a:spcPts val="0"/>
                </a:spcAft>
                <a:defRPr/>
              </a:pPr>
              <a:r>
                <a:rPr lang="en-US" sz="2200" dirty="0"/>
                <a:t>Common Problem: </a:t>
              </a:r>
            </a:p>
            <a:p>
              <a:pPr algn="ctr" defTabSz="977900" eaLnBrk="1" fontAlgn="auto" hangingPunct="1">
                <a:spcAft>
                  <a:spcPts val="0"/>
                </a:spcAft>
                <a:defRPr/>
              </a:pPr>
              <a:r>
                <a:rPr lang="en-US" sz="2200" dirty="0"/>
                <a:t>not enough skilled workforce</a:t>
              </a:r>
            </a:p>
          </p:txBody>
        </p:sp>
      </p:grpSp>
      <p:sp>
        <p:nvSpPr>
          <p:cNvPr id="5" name="Oval 4"/>
          <p:cNvSpPr/>
          <p:nvPr/>
        </p:nvSpPr>
        <p:spPr>
          <a:xfrm>
            <a:off x="1596339" y="1981594"/>
            <a:ext cx="855927" cy="855927"/>
          </a:xfrm>
          <a:prstGeom prst="ellipse">
            <a:avLst/>
          </a:prstGeom>
          <a:blipFill>
            <a:blip r:embed="rId3" cstate="prin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 name="Group 5"/>
          <p:cNvGrpSpPr/>
          <p:nvPr/>
        </p:nvGrpSpPr>
        <p:grpSpPr>
          <a:xfrm>
            <a:off x="2024303" y="3093022"/>
            <a:ext cx="5523357" cy="855927"/>
            <a:chOff x="1605203" y="1111822"/>
            <a:chExt cx="5523357" cy="855927"/>
          </a:xfrm>
          <a:solidFill>
            <a:srgbClr val="00B050"/>
          </a:solidFill>
        </p:grpSpPr>
        <p:sp>
          <p:nvSpPr>
            <p:cNvPr id="16" name="Pentagon 15"/>
            <p:cNvSpPr/>
            <p:nvPr/>
          </p:nvSpPr>
          <p:spPr>
            <a:xfrm rot="10800000">
              <a:off x="1605203" y="1111822"/>
              <a:ext cx="5523357" cy="855927"/>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Pentagon 7"/>
            <p:cNvSpPr/>
            <p:nvPr/>
          </p:nvSpPr>
          <p:spPr>
            <a:xfrm rot="21600000">
              <a:off x="1819187" y="1111822"/>
              <a:ext cx="5309373" cy="855927"/>
            </a:xfrm>
            <a:prstGeom prst="rect">
              <a:avLst/>
            </a:prstGeom>
            <a:solidFill>
              <a:srgbClr val="006600"/>
            </a:solidFill>
          </p:spPr>
          <p:style>
            <a:lnRef idx="0">
              <a:scrgbClr r="0" g="0" b="0"/>
            </a:lnRef>
            <a:fillRef idx="0">
              <a:scrgbClr r="0" g="0" b="0"/>
            </a:fillRef>
            <a:effectRef idx="0">
              <a:scrgbClr r="0" g="0" b="0"/>
            </a:effectRef>
            <a:fontRef idx="minor">
              <a:schemeClr val="lt1"/>
            </a:fontRef>
          </p:style>
          <p:txBody>
            <a:bodyPr lIns="377440" tIns="83820" rIns="156464" bIns="83820" spcCol="1270" anchor="ctr"/>
            <a:lstStyle/>
            <a:p>
              <a:pPr algn="ctr" defTabSz="977900" eaLnBrk="1" fontAlgn="auto" hangingPunct="1">
                <a:spcAft>
                  <a:spcPts val="0"/>
                </a:spcAft>
                <a:defRPr/>
              </a:pPr>
              <a:r>
                <a:rPr lang="en-US" sz="2200" dirty="0"/>
                <a:t>Businesses are growing and expanding</a:t>
              </a:r>
            </a:p>
          </p:txBody>
        </p:sp>
      </p:grpSp>
      <p:sp>
        <p:nvSpPr>
          <p:cNvPr id="7" name="Oval 6"/>
          <p:cNvSpPr/>
          <p:nvPr/>
        </p:nvSpPr>
        <p:spPr>
          <a:xfrm>
            <a:off x="1596339" y="3093022"/>
            <a:ext cx="855927" cy="855927"/>
          </a:xfrm>
          <a:prstGeom prst="ellipse">
            <a:avLst/>
          </a:prstGeom>
          <a:blipFill>
            <a:blip r:embed="rId4" cstate="prin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4586" name="Group 7"/>
          <p:cNvGrpSpPr>
            <a:grpSpLocks/>
          </p:cNvGrpSpPr>
          <p:nvPr/>
        </p:nvGrpSpPr>
        <p:grpSpPr bwMode="auto">
          <a:xfrm>
            <a:off x="2024063" y="4203700"/>
            <a:ext cx="5522912" cy="857250"/>
            <a:chOff x="1605203" y="2223250"/>
            <a:chExt cx="5523357" cy="855927"/>
          </a:xfrm>
        </p:grpSpPr>
        <p:sp>
          <p:nvSpPr>
            <p:cNvPr id="14" name="Pentagon 13"/>
            <p:cNvSpPr/>
            <p:nvPr/>
          </p:nvSpPr>
          <p:spPr>
            <a:xfrm rot="10800000">
              <a:off x="1605203" y="2223250"/>
              <a:ext cx="5523357" cy="855927"/>
            </a:xfrm>
            <a:prstGeom prst="homePlate">
              <a:avLst/>
            </a:prstGeom>
            <a:solidFill>
              <a:srgbClr val="0025E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Pentagon 10"/>
            <p:cNvSpPr/>
            <p:nvPr/>
          </p:nvSpPr>
          <p:spPr>
            <a:xfrm rot="21600000">
              <a:off x="1819532" y="2223250"/>
              <a:ext cx="5309028" cy="855927"/>
            </a:xfrm>
            <a:prstGeom prst="rect">
              <a:avLst/>
            </a:prstGeom>
          </p:spPr>
          <p:style>
            <a:lnRef idx="0">
              <a:scrgbClr r="0" g="0" b="0"/>
            </a:lnRef>
            <a:fillRef idx="0">
              <a:scrgbClr r="0" g="0" b="0"/>
            </a:fillRef>
            <a:effectRef idx="0">
              <a:scrgbClr r="0" g="0" b="0"/>
            </a:effectRef>
            <a:fontRef idx="minor">
              <a:schemeClr val="lt1"/>
            </a:fontRef>
          </p:style>
          <p:txBody>
            <a:bodyPr lIns="377440" tIns="83820" rIns="156464" bIns="83820" spcCol="1270" anchor="ctr"/>
            <a:lstStyle/>
            <a:p>
              <a:pPr algn="ctr" defTabSz="977900" eaLnBrk="1" fontAlgn="auto" hangingPunct="1">
                <a:lnSpc>
                  <a:spcPct val="90000"/>
                </a:lnSpc>
                <a:spcAft>
                  <a:spcPct val="35000"/>
                </a:spcAft>
                <a:defRPr/>
              </a:pPr>
              <a:r>
                <a:rPr lang="en-US" sz="2200" dirty="0"/>
                <a:t>Many older workers are retiring</a:t>
              </a:r>
            </a:p>
          </p:txBody>
        </p:sp>
      </p:grpSp>
      <p:sp>
        <p:nvSpPr>
          <p:cNvPr id="9" name="Oval 8"/>
          <p:cNvSpPr/>
          <p:nvPr/>
        </p:nvSpPr>
        <p:spPr>
          <a:xfrm>
            <a:off x="1596339" y="4204450"/>
            <a:ext cx="855927" cy="855927"/>
          </a:xfrm>
          <a:prstGeom prst="ellipse">
            <a:avLst/>
          </a:prstGeom>
          <a:blipFill>
            <a:blip r:embed="rId5" cstate="prin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4590" name="Group 9"/>
          <p:cNvGrpSpPr>
            <a:grpSpLocks/>
          </p:cNvGrpSpPr>
          <p:nvPr/>
        </p:nvGrpSpPr>
        <p:grpSpPr bwMode="auto">
          <a:xfrm>
            <a:off x="2024063" y="5316538"/>
            <a:ext cx="5522912" cy="855662"/>
            <a:chOff x="1605203" y="3334678"/>
            <a:chExt cx="5523357" cy="855927"/>
          </a:xfrm>
        </p:grpSpPr>
        <p:sp>
          <p:nvSpPr>
            <p:cNvPr id="12" name="Pentagon 11"/>
            <p:cNvSpPr/>
            <p:nvPr/>
          </p:nvSpPr>
          <p:spPr>
            <a:xfrm rot="10800000">
              <a:off x="1605203" y="3334678"/>
              <a:ext cx="5523357" cy="855927"/>
            </a:xfrm>
            <a:prstGeom prst="homePlate">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entagon 13"/>
            <p:cNvSpPr/>
            <p:nvPr/>
          </p:nvSpPr>
          <p:spPr>
            <a:xfrm rot="21600000">
              <a:off x="1819532" y="3334678"/>
              <a:ext cx="5309028" cy="855927"/>
            </a:xfrm>
            <a:prstGeom prst="rect">
              <a:avLst/>
            </a:prstGeom>
          </p:spPr>
          <p:style>
            <a:lnRef idx="0">
              <a:scrgbClr r="0" g="0" b="0"/>
            </a:lnRef>
            <a:fillRef idx="0">
              <a:scrgbClr r="0" g="0" b="0"/>
            </a:fillRef>
            <a:effectRef idx="0">
              <a:scrgbClr r="0" g="0" b="0"/>
            </a:effectRef>
            <a:fontRef idx="minor">
              <a:schemeClr val="lt1"/>
            </a:fontRef>
          </p:style>
          <p:txBody>
            <a:bodyPr lIns="377440" tIns="83820" rIns="156464" bIns="83820" spcCol="1270" anchor="ctr"/>
            <a:lstStyle/>
            <a:p>
              <a:pPr algn="ctr" defTabSz="977900" eaLnBrk="1" fontAlgn="auto" hangingPunct="1">
                <a:lnSpc>
                  <a:spcPct val="90000"/>
                </a:lnSpc>
                <a:spcAft>
                  <a:spcPct val="35000"/>
                </a:spcAft>
                <a:defRPr/>
              </a:pPr>
              <a:r>
                <a:rPr lang="en-US" sz="2200" dirty="0"/>
                <a:t>More need due to oil and gas industry</a:t>
              </a:r>
            </a:p>
          </p:txBody>
        </p:sp>
      </p:grpSp>
      <p:sp>
        <p:nvSpPr>
          <p:cNvPr id="11" name="Oval 10"/>
          <p:cNvSpPr/>
          <p:nvPr/>
        </p:nvSpPr>
        <p:spPr>
          <a:xfrm>
            <a:off x="1596339" y="5315878"/>
            <a:ext cx="855927" cy="855927"/>
          </a:xfrm>
          <a:prstGeom prst="ellipse">
            <a:avLst/>
          </a:prstGeom>
          <a:blipFill>
            <a:blip r:embed="rId6" cstate="print">
              <a:extLst/>
            </a:blip>
            <a:srcRect/>
            <a:stretch>
              <a:fillRect l="-24000" r="-2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Title 1"/>
          <p:cNvSpPr>
            <a:spLocks noGrp="1"/>
          </p:cNvSpPr>
          <p:nvPr>
            <p:ph type="title"/>
          </p:nvPr>
        </p:nvSpPr>
        <p:spPr>
          <a:xfrm>
            <a:off x="1447800" y="304800"/>
            <a:ext cx="9144000" cy="685800"/>
          </a:xfrm>
        </p:spPr>
        <p:txBody>
          <a:bodyPr>
            <a:normAutofit fontScale="90000"/>
          </a:bodyPr>
          <a:lstStyle/>
          <a:p>
            <a:pPr eaLnBrk="1" fontAlgn="auto" hangingPunct="1">
              <a:spcAft>
                <a:spcPts val="0"/>
              </a:spcAft>
              <a:defRPr/>
            </a:pPr>
            <a:r>
              <a:rPr lang="en-US" dirty="0" smtClean="0">
                <a:solidFill>
                  <a:schemeClr val="accent1">
                    <a:satMod val="150000"/>
                  </a:schemeClr>
                </a:solidFill>
              </a:rPr>
              <a:t>Industry Needs You</a:t>
            </a:r>
            <a:endParaRPr lang="en-US" dirty="0">
              <a:solidFill>
                <a:schemeClr val="accent1">
                  <a:satMod val="1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915400" cy="1252728"/>
          </a:xfrm>
        </p:spPr>
        <p:txBody>
          <a:bodyPr/>
          <a:lstStyle/>
          <a:p>
            <a:pPr eaLnBrk="1" fontAlgn="auto" hangingPunct="1">
              <a:spcAft>
                <a:spcPts val="0"/>
              </a:spcAft>
              <a:defRPr/>
            </a:pPr>
            <a:r>
              <a:rPr lang="en-US" dirty="0" smtClean="0">
                <a:solidFill>
                  <a:schemeClr val="accent1">
                    <a:satMod val="150000"/>
                  </a:schemeClr>
                </a:solidFill>
              </a:rPr>
              <a:t>Manufacturing Offers</a:t>
            </a:r>
            <a:endParaRPr lang="en-US" dirty="0">
              <a:solidFill>
                <a:schemeClr val="accent1">
                  <a:satMod val="150000"/>
                </a:schemeClr>
              </a:solidFill>
            </a:endParaRPr>
          </a:p>
        </p:txBody>
      </p:sp>
      <p:sp>
        <p:nvSpPr>
          <p:cNvPr id="26627" name="Content Placeholder 2"/>
          <p:cNvSpPr>
            <a:spLocks noGrp="1"/>
          </p:cNvSpPr>
          <p:nvPr>
            <p:ph idx="1"/>
          </p:nvPr>
        </p:nvSpPr>
        <p:spPr/>
        <p:txBody>
          <a:bodyPr/>
          <a:lstStyle/>
          <a:p>
            <a:pPr eaLnBrk="1" hangingPunct="1"/>
            <a:r>
              <a:rPr lang="en-US" smtClean="0"/>
              <a:t>Jobs are in demand</a:t>
            </a:r>
          </a:p>
          <a:p>
            <a:pPr eaLnBrk="1" hangingPunct="1"/>
            <a:r>
              <a:rPr lang="en-US" smtClean="0"/>
              <a:t>Competitive Salaries</a:t>
            </a:r>
          </a:p>
          <a:p>
            <a:pPr eaLnBrk="1" hangingPunct="1"/>
            <a:r>
              <a:rPr lang="en-US" smtClean="0"/>
              <a:t>Little or No Debt</a:t>
            </a:r>
          </a:p>
          <a:p>
            <a:pPr eaLnBrk="1" hangingPunct="1"/>
            <a:r>
              <a:rPr lang="en-US" smtClean="0"/>
              <a:t>Steady and Stable Work</a:t>
            </a:r>
          </a:p>
          <a:p>
            <a:pPr eaLnBrk="1" hangingPunct="1"/>
            <a:r>
              <a:rPr lang="en-US" smtClean="0"/>
              <a:t>Career Pathway</a:t>
            </a:r>
          </a:p>
          <a:p>
            <a:pPr eaLnBrk="1" hangingPunct="1"/>
            <a:r>
              <a:rPr lang="en-US" smtClean="0"/>
              <a:t>Diverse Opportunities </a:t>
            </a:r>
          </a:p>
        </p:txBody>
      </p:sp>
      <p:pic>
        <p:nvPicPr>
          <p:cNvPr id="26628" name="Picture 3" descr="C:\Documents and Settings\ewilson\Local Settings\Temporary Internet Files\Content.IE5\WHS66TE0\MC900442130[1].png"/>
          <p:cNvPicPr>
            <a:picLocks noChangeAspect="1" noChangeArrowheads="1"/>
          </p:cNvPicPr>
          <p:nvPr/>
        </p:nvPicPr>
        <p:blipFill>
          <a:blip r:embed="rId3" cstate="print"/>
          <a:srcRect/>
          <a:stretch>
            <a:fillRect/>
          </a:stretch>
        </p:blipFill>
        <p:spPr bwMode="auto">
          <a:xfrm>
            <a:off x="5867400" y="1600200"/>
            <a:ext cx="2838450" cy="28003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Stockphoto,people,female,blond hair,smiling,casual,thinking,sweater,jeans,attractive,lifestyles"/>
          <p:cNvPicPr>
            <a:picLocks noChangeAspect="1" noChangeArrowheads="1"/>
          </p:cNvPicPr>
          <p:nvPr/>
        </p:nvPicPr>
        <p:blipFill>
          <a:blip r:embed="rId3" cstate="print">
            <a:lum contrast="10000"/>
          </a:blip>
          <a:srcRect l="16393" r="18033"/>
          <a:stretch>
            <a:fillRect/>
          </a:stretch>
        </p:blipFill>
        <p:spPr bwMode="auto">
          <a:xfrm>
            <a:off x="5715000" y="1628775"/>
            <a:ext cx="3429000" cy="5229225"/>
          </a:xfrm>
          <a:prstGeom prst="rect">
            <a:avLst/>
          </a:prstGeom>
          <a:noFill/>
          <a:ln w="9525">
            <a:noFill/>
            <a:miter lim="800000"/>
            <a:headEnd/>
            <a:tailEnd/>
          </a:ln>
        </p:spPr>
      </p:pic>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Your Future, Your Career</a:t>
            </a:r>
            <a:endParaRPr lang="en-US" dirty="0">
              <a:solidFill>
                <a:schemeClr val="accent1">
                  <a:satMod val="150000"/>
                </a:schemeClr>
              </a:solidFill>
            </a:endParaRPr>
          </a:p>
        </p:txBody>
      </p:sp>
      <p:sp>
        <p:nvSpPr>
          <p:cNvPr id="28676" name="Content Placeholder 2"/>
          <p:cNvSpPr>
            <a:spLocks noGrp="1"/>
          </p:cNvSpPr>
          <p:nvPr>
            <p:ph idx="1"/>
          </p:nvPr>
        </p:nvSpPr>
        <p:spPr>
          <a:xfrm>
            <a:off x="533400" y="1752600"/>
            <a:ext cx="5943600" cy="4800600"/>
          </a:xfrm>
        </p:spPr>
        <p:txBody>
          <a:bodyPr/>
          <a:lstStyle/>
          <a:p>
            <a:pPr eaLnBrk="1" hangingPunct="1"/>
            <a:r>
              <a:rPr lang="en-US" smtClean="0"/>
              <a:t>10</a:t>
            </a:r>
            <a:r>
              <a:rPr lang="en-US" baseline="30000" smtClean="0"/>
              <a:t>th</a:t>
            </a:r>
            <a:r>
              <a:rPr lang="en-US" smtClean="0"/>
              <a:t> grade- 12</a:t>
            </a:r>
            <a:r>
              <a:rPr lang="en-US" baseline="30000" smtClean="0"/>
              <a:t>th</a:t>
            </a:r>
            <a:r>
              <a:rPr lang="en-US" smtClean="0"/>
              <a:t> grade</a:t>
            </a:r>
          </a:p>
          <a:p>
            <a:pPr lvl="1" eaLnBrk="1" hangingPunct="1"/>
            <a:r>
              <a:rPr lang="en-US" smtClean="0"/>
              <a:t>Consider a vocational program</a:t>
            </a:r>
          </a:p>
          <a:p>
            <a:pPr eaLnBrk="1" hangingPunct="1"/>
            <a:r>
              <a:rPr lang="en-US" smtClean="0"/>
              <a:t>After Graduating</a:t>
            </a:r>
          </a:p>
          <a:p>
            <a:pPr lvl="1" eaLnBrk="1" hangingPunct="1"/>
            <a:r>
              <a:rPr lang="en-US" smtClean="0"/>
              <a:t>Technical Education</a:t>
            </a:r>
          </a:p>
          <a:p>
            <a:pPr lvl="1" eaLnBrk="1" hangingPunct="1"/>
            <a:r>
              <a:rPr lang="en-US" smtClean="0"/>
              <a:t>Apprenticeships</a:t>
            </a:r>
          </a:p>
          <a:p>
            <a:pPr lvl="1" eaLnBrk="1" hangingPunct="1"/>
            <a:r>
              <a:rPr lang="en-US" smtClean="0"/>
              <a:t>College</a:t>
            </a:r>
          </a:p>
          <a:p>
            <a:pPr eaLnBrk="1" hangingPunct="1"/>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More Information &amp; Resources</a:t>
            </a:r>
            <a:endParaRPr lang="en-US" dirty="0">
              <a:solidFill>
                <a:schemeClr val="accent1">
                  <a:satMod val="150000"/>
                </a:schemeClr>
              </a:solidFill>
            </a:endParaRPr>
          </a:p>
        </p:txBody>
      </p:sp>
      <p:sp>
        <p:nvSpPr>
          <p:cNvPr id="30723" name="Content Placeholder 2"/>
          <p:cNvSpPr>
            <a:spLocks noGrp="1"/>
          </p:cNvSpPr>
          <p:nvPr>
            <p:ph idx="1"/>
          </p:nvPr>
        </p:nvSpPr>
        <p:spPr>
          <a:xfrm>
            <a:off x="0" y="1676400"/>
            <a:ext cx="4495800" cy="609600"/>
          </a:xfrm>
        </p:spPr>
        <p:txBody>
          <a:bodyPr/>
          <a:lstStyle/>
          <a:p>
            <a:pPr eaLnBrk="1" hangingPunct="1">
              <a:buFont typeface="Wingdings 2" pitchFamily="18" charset="2"/>
              <a:buNone/>
            </a:pPr>
            <a:r>
              <a:rPr lang="en-US" sz="2400" b="1" smtClean="0"/>
              <a:t>www.ManufacturingIsCool.com</a:t>
            </a:r>
          </a:p>
          <a:p>
            <a:pPr eaLnBrk="1" hangingPunct="1">
              <a:buFont typeface="Wingdings 2" pitchFamily="18" charset="2"/>
              <a:buNone/>
            </a:pPr>
            <a:endParaRPr lang="en-US" sz="2400" b="1" smtClean="0"/>
          </a:p>
        </p:txBody>
      </p:sp>
      <p:pic>
        <p:nvPicPr>
          <p:cNvPr id="30724" name="Picture 6" descr="E:\untitled2.bmp"/>
          <p:cNvPicPr>
            <a:picLocks noChangeAspect="1" noChangeArrowheads="1"/>
          </p:cNvPicPr>
          <p:nvPr/>
        </p:nvPicPr>
        <p:blipFill>
          <a:blip r:embed="rId3" cstate="print"/>
          <a:srcRect l="8199" t="21117" r="8167" b="6927"/>
          <a:stretch>
            <a:fillRect/>
          </a:stretch>
        </p:blipFill>
        <p:spPr bwMode="auto">
          <a:xfrm>
            <a:off x="2971800" y="3810000"/>
            <a:ext cx="2971800" cy="1752600"/>
          </a:xfrm>
          <a:prstGeom prst="rect">
            <a:avLst/>
          </a:prstGeom>
          <a:noFill/>
          <a:ln w="9525">
            <a:solidFill>
              <a:schemeClr val="tx1"/>
            </a:solidFill>
            <a:miter lim="800000"/>
            <a:headEnd/>
            <a:tailEnd/>
          </a:ln>
        </p:spPr>
      </p:pic>
      <p:pic>
        <p:nvPicPr>
          <p:cNvPr id="30725" name="Picture 7" descr="E:\Manufacturingiscool.bmp"/>
          <p:cNvPicPr>
            <a:picLocks noChangeAspect="1" noChangeArrowheads="1"/>
          </p:cNvPicPr>
          <p:nvPr/>
        </p:nvPicPr>
        <p:blipFill>
          <a:blip r:embed="rId4" cstate="print"/>
          <a:srcRect l="6000" t="6390" r="17500"/>
          <a:stretch>
            <a:fillRect/>
          </a:stretch>
        </p:blipFill>
        <p:spPr bwMode="auto">
          <a:xfrm>
            <a:off x="0" y="3124200"/>
            <a:ext cx="2967038" cy="1828800"/>
          </a:xfrm>
          <a:prstGeom prst="rect">
            <a:avLst/>
          </a:prstGeom>
          <a:noFill/>
          <a:ln w="9525">
            <a:solidFill>
              <a:schemeClr val="tx1"/>
            </a:solidFill>
            <a:miter lim="800000"/>
            <a:headEnd/>
            <a:tailEnd/>
          </a:ln>
        </p:spPr>
      </p:pic>
      <p:sp>
        <p:nvSpPr>
          <p:cNvPr id="30726" name="Rectangle 7"/>
          <p:cNvSpPr>
            <a:spLocks noChangeArrowheads="1"/>
          </p:cNvSpPr>
          <p:nvPr/>
        </p:nvSpPr>
        <p:spPr bwMode="auto">
          <a:xfrm>
            <a:off x="2362200" y="2438400"/>
            <a:ext cx="4419600" cy="460375"/>
          </a:xfrm>
          <a:prstGeom prst="rect">
            <a:avLst/>
          </a:prstGeom>
          <a:noFill/>
          <a:ln w="9525">
            <a:noFill/>
            <a:miter lim="800000"/>
            <a:headEnd/>
            <a:tailEnd/>
          </a:ln>
        </p:spPr>
        <p:txBody>
          <a:bodyPr>
            <a:spAutoFit/>
          </a:bodyPr>
          <a:lstStyle/>
          <a:p>
            <a:pPr algn="ctr" eaLnBrk="1" hangingPunct="1"/>
            <a:r>
              <a:rPr lang="en-US" sz="2400" b="1">
                <a:latin typeface="Corbel" pitchFamily="34" charset="0"/>
              </a:rPr>
              <a:t>www.IndustryNeedsYou.com</a:t>
            </a:r>
            <a:endParaRPr lang="en-US" b="1">
              <a:latin typeface="Corbel" pitchFamily="34" charset="0"/>
            </a:endParaRPr>
          </a:p>
        </p:txBody>
      </p:sp>
      <p:sp>
        <p:nvSpPr>
          <p:cNvPr id="30727" name="Rectangle 7"/>
          <p:cNvSpPr>
            <a:spLocks noChangeArrowheads="1"/>
          </p:cNvSpPr>
          <p:nvPr/>
        </p:nvSpPr>
        <p:spPr bwMode="auto">
          <a:xfrm>
            <a:off x="4953000" y="3195638"/>
            <a:ext cx="4419600" cy="461962"/>
          </a:xfrm>
          <a:prstGeom prst="rect">
            <a:avLst/>
          </a:prstGeom>
          <a:noFill/>
          <a:ln w="9525">
            <a:noFill/>
            <a:miter lim="800000"/>
            <a:headEnd/>
            <a:tailEnd/>
          </a:ln>
        </p:spPr>
        <p:txBody>
          <a:bodyPr>
            <a:spAutoFit/>
          </a:bodyPr>
          <a:lstStyle/>
          <a:p>
            <a:pPr algn="ctr" eaLnBrk="1" hangingPunct="1"/>
            <a:r>
              <a:rPr lang="en-US" sz="2400" b="1">
                <a:latin typeface="Corbel" pitchFamily="34" charset="0"/>
              </a:rPr>
              <a:t>www.mvmanufacturing.com</a:t>
            </a:r>
          </a:p>
        </p:txBody>
      </p:sp>
      <p:pic>
        <p:nvPicPr>
          <p:cNvPr id="30728" name="Picture 7"/>
          <p:cNvPicPr>
            <a:picLocks noChangeAspect="1" noChangeArrowheads="1"/>
          </p:cNvPicPr>
          <p:nvPr/>
        </p:nvPicPr>
        <p:blipFill>
          <a:blip r:embed="rId5" cstate="print"/>
          <a:srcRect l="10625" t="16667" r="9375" b="10417"/>
          <a:stretch>
            <a:fillRect/>
          </a:stretch>
        </p:blipFill>
        <p:spPr bwMode="auto">
          <a:xfrm>
            <a:off x="5892800" y="4876800"/>
            <a:ext cx="3175000" cy="1905000"/>
          </a:xfrm>
          <a:prstGeom prst="rect">
            <a:avLst/>
          </a:prstGeom>
          <a:noFill/>
          <a:ln w="9525">
            <a:solidFill>
              <a:schemeClr val="tx1"/>
            </a:solid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Module</Template>
  <TotalTime>11551</TotalTime>
  <Words>1193</Words>
  <Application>Microsoft Office PowerPoint</Application>
  <PresentationFormat>On-screen Show (4:3)</PresentationFormat>
  <Paragraphs>160</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Corbel</vt:lpstr>
      <vt:lpstr>Wingdings 2</vt:lpstr>
      <vt:lpstr>Wingdings</vt:lpstr>
      <vt:lpstr>Wingdings 3</vt:lpstr>
      <vt:lpstr>Calibri</vt:lpstr>
      <vt:lpstr>Webdings</vt:lpstr>
      <vt:lpstr>Times New Roman</vt:lpstr>
      <vt:lpstr>Module</vt:lpstr>
      <vt:lpstr>The Future of Manufacturing</vt:lpstr>
      <vt:lpstr>Manufacturing: Strong and Growing</vt:lpstr>
      <vt:lpstr>Manufacturing: Strong and Growing</vt:lpstr>
      <vt:lpstr>Manufacturing Careers</vt:lpstr>
      <vt:lpstr>Manufacturing Then vs. Now</vt:lpstr>
      <vt:lpstr>Industry Needs You</vt:lpstr>
      <vt:lpstr>Manufacturing Offers</vt:lpstr>
      <vt:lpstr>Your Future, Your Career</vt:lpstr>
      <vt:lpstr>More Information &amp; Resources</vt:lpstr>
      <vt:lpstr>Thank You!</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 User</dc:creator>
  <cp:lastModifiedBy>Rebecca Moder</cp:lastModifiedBy>
  <cp:revision>978</cp:revision>
  <cp:lastPrinted>2013-07-26T11:11:29Z</cp:lastPrinted>
  <dcterms:created xsi:type="dcterms:W3CDTF">2013-01-24T20:15:43Z</dcterms:created>
  <dcterms:modified xsi:type="dcterms:W3CDTF">2015-08-31T13:41:55Z</dcterms:modified>
</cp:coreProperties>
</file>